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4"/>
  </p:sldMasterIdLst>
  <p:handoutMasterIdLst>
    <p:handoutMasterId r:id="rId30"/>
  </p:handoutMasterIdLst>
  <p:sldIdLst>
    <p:sldId id="316" r:id="rId5"/>
    <p:sldId id="319" r:id="rId6"/>
    <p:sldId id="2147478409" r:id="rId7"/>
    <p:sldId id="317" r:id="rId8"/>
    <p:sldId id="2147478437" r:id="rId9"/>
    <p:sldId id="326" r:id="rId10"/>
    <p:sldId id="2147478446" r:id="rId11"/>
    <p:sldId id="296" r:id="rId12"/>
    <p:sldId id="292" r:id="rId13"/>
    <p:sldId id="2147478447" r:id="rId14"/>
    <p:sldId id="2147478435" r:id="rId15"/>
    <p:sldId id="297" r:id="rId16"/>
    <p:sldId id="2147478444" r:id="rId17"/>
    <p:sldId id="2147478443" r:id="rId18"/>
    <p:sldId id="2147478436" r:id="rId19"/>
    <p:sldId id="2147478442" r:id="rId20"/>
    <p:sldId id="2147478448" r:id="rId21"/>
    <p:sldId id="2147478438" r:id="rId22"/>
    <p:sldId id="333" r:id="rId23"/>
    <p:sldId id="2147478439" r:id="rId24"/>
    <p:sldId id="2147478445" r:id="rId25"/>
    <p:sldId id="2147478441" r:id="rId26"/>
    <p:sldId id="2147478411" r:id="rId27"/>
    <p:sldId id="320" r:id="rId28"/>
    <p:sldId id="33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ck" id="{34325836-B488-0A40-BDD5-7C5F2E8DECB6}">
          <p14:sldIdLst>
            <p14:sldId id="316"/>
            <p14:sldId id="319"/>
            <p14:sldId id="2147478409"/>
          </p14:sldIdLst>
        </p14:section>
        <p14:section name="Templates" id="{7616DD58-CED0-674F-8BE1-670542CF4AFD}">
          <p14:sldIdLst>
            <p14:sldId id="317"/>
            <p14:sldId id="2147478437"/>
            <p14:sldId id="326"/>
            <p14:sldId id="2147478446"/>
            <p14:sldId id="296"/>
            <p14:sldId id="292"/>
            <p14:sldId id="2147478447"/>
            <p14:sldId id="2147478435"/>
            <p14:sldId id="297"/>
            <p14:sldId id="2147478444"/>
            <p14:sldId id="2147478443"/>
            <p14:sldId id="2147478436"/>
            <p14:sldId id="2147478442"/>
            <p14:sldId id="2147478448"/>
            <p14:sldId id="2147478438"/>
            <p14:sldId id="333"/>
            <p14:sldId id="2147478439"/>
            <p14:sldId id="2147478445"/>
            <p14:sldId id="2147478441"/>
            <p14:sldId id="2147478411"/>
            <p14:sldId id="320"/>
            <p14:sldId id="335"/>
          </p14:sldIdLst>
        </p14:section>
        <p14:section name="Infographics" id="{33671F33-68CD-8D42-B167-0AA4F7973EB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C4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011C7A-A368-48B5-88A0-E9D564CBCD63}" v="6" dt="2026-02-11T16:47:08.552"/>
    <p1510:client id="{ADD2E5C3-7A06-4517-A338-C3446DAF1A56}" v="209" dt="2026-02-11T16:22:35.196"/>
    <p1510:client id="{E499B3D3-6BF4-41BA-80CD-62055827071C}" v="2" dt="2026-02-11T16:33:50.6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08" y="2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than Evans" userId="ca48dd53-dbfb-4b8c-b4b9-c7688012ed9a" providerId="ADAL" clId="{54801A03-5BA7-498C-AD86-A61BA3EA40F4}"/>
    <pc:docChg chg="modSld">
      <pc:chgData name="Jonathan Evans" userId="ca48dd53-dbfb-4b8c-b4b9-c7688012ed9a" providerId="ADAL" clId="{54801A03-5BA7-498C-AD86-A61BA3EA40F4}" dt="2026-02-11T18:40:08.287" v="77" actId="20577"/>
      <pc:docMkLst>
        <pc:docMk/>
      </pc:docMkLst>
      <pc:sldChg chg="modSp mod">
        <pc:chgData name="Jonathan Evans" userId="ca48dd53-dbfb-4b8c-b4b9-c7688012ed9a" providerId="ADAL" clId="{54801A03-5BA7-498C-AD86-A61BA3EA40F4}" dt="2026-02-11T18:39:54.953" v="0" actId="404"/>
        <pc:sldMkLst>
          <pc:docMk/>
          <pc:sldMk cId="2150425123" sldId="316"/>
        </pc:sldMkLst>
        <pc:spChg chg="mod">
          <ac:chgData name="Jonathan Evans" userId="ca48dd53-dbfb-4b8c-b4b9-c7688012ed9a" providerId="ADAL" clId="{54801A03-5BA7-498C-AD86-A61BA3EA40F4}" dt="2026-02-11T18:39:54.953" v="0" actId="404"/>
          <ac:spMkLst>
            <pc:docMk/>
            <pc:sldMk cId="2150425123" sldId="316"/>
            <ac:spMk id="2" creationId="{ED250961-16EC-BDC0-5CF4-4C21EF07CF48}"/>
          </ac:spMkLst>
        </pc:spChg>
      </pc:sldChg>
      <pc:sldChg chg="modSp mod">
        <pc:chgData name="Jonathan Evans" userId="ca48dd53-dbfb-4b8c-b4b9-c7688012ed9a" providerId="ADAL" clId="{54801A03-5BA7-498C-AD86-A61BA3EA40F4}" dt="2026-02-11T18:40:08.287" v="77" actId="20577"/>
        <pc:sldMkLst>
          <pc:docMk/>
          <pc:sldMk cId="1650991587" sldId="2147478409"/>
        </pc:sldMkLst>
        <pc:spChg chg="mod">
          <ac:chgData name="Jonathan Evans" userId="ca48dd53-dbfb-4b8c-b4b9-c7688012ed9a" providerId="ADAL" clId="{54801A03-5BA7-498C-AD86-A61BA3EA40F4}" dt="2026-02-11T18:40:08.287" v="77" actId="20577"/>
          <ac:spMkLst>
            <pc:docMk/>
            <pc:sldMk cId="1650991587" sldId="2147478409"/>
            <ac:spMk id="2" creationId="{4D9071FD-A69D-699F-E118-D095A230429B}"/>
          </ac:spMkLst>
        </pc:spChg>
      </pc:sldChg>
    </pc:docChg>
  </pc:docChgLst>
  <pc:docChgLst>
    <pc:chgData name="Stephen Lee" userId="S::stephen.lee@abhi.org.uk::b3a9e2a8-b263-428f-8814-68bafa106e19" providerId="AD" clId="Web-{E499B3D3-6BF4-41BA-80CD-62055827071C}"/>
    <pc:docChg chg="modSld">
      <pc:chgData name="Stephen Lee" userId="S::stephen.lee@abhi.org.uk::b3a9e2a8-b263-428f-8814-68bafa106e19" providerId="AD" clId="Web-{E499B3D3-6BF4-41BA-80CD-62055827071C}" dt="2026-02-11T16:33:50.684" v="2" actId="14100"/>
      <pc:docMkLst>
        <pc:docMk/>
      </pc:docMkLst>
      <pc:sldChg chg="modSp">
        <pc:chgData name="Stephen Lee" userId="S::stephen.lee@abhi.org.uk::b3a9e2a8-b263-428f-8814-68bafa106e19" providerId="AD" clId="Web-{E499B3D3-6BF4-41BA-80CD-62055827071C}" dt="2026-02-11T16:33:50.684" v="2" actId="14100"/>
        <pc:sldMkLst>
          <pc:docMk/>
          <pc:sldMk cId="891299724" sldId="319"/>
        </pc:sldMkLst>
        <pc:spChg chg="mod">
          <ac:chgData name="Stephen Lee" userId="S::stephen.lee@abhi.org.uk::b3a9e2a8-b263-428f-8814-68bafa106e19" providerId="AD" clId="Web-{E499B3D3-6BF4-41BA-80CD-62055827071C}" dt="2026-02-11T16:33:50.684" v="2" actId="14100"/>
          <ac:spMkLst>
            <pc:docMk/>
            <pc:sldMk cId="891299724" sldId="319"/>
            <ac:spMk id="22" creationId="{7E45A52D-0905-204B-5A24-ECFD084C3559}"/>
          </ac:spMkLst>
        </pc:spChg>
      </pc:sldChg>
    </pc:docChg>
  </pc:docChgLst>
  <pc:docChgLst>
    <pc:chgData name="Stephen Lee" userId="b3a9e2a8-b263-428f-8814-68bafa106e19" providerId="ADAL" clId="{8E5FBF5A-EA5A-4850-B29F-F71DE9BB2B63}"/>
    <pc:docChg chg="custSel modSld">
      <pc:chgData name="Stephen Lee" userId="b3a9e2a8-b263-428f-8814-68bafa106e19" providerId="ADAL" clId="{8E5FBF5A-EA5A-4850-B29F-F71DE9BB2B63}" dt="2026-02-11T16:47:45.088" v="43" actId="1076"/>
      <pc:docMkLst>
        <pc:docMk/>
      </pc:docMkLst>
      <pc:sldChg chg="modSp mod">
        <pc:chgData name="Stephen Lee" userId="b3a9e2a8-b263-428f-8814-68bafa106e19" providerId="ADAL" clId="{8E5FBF5A-EA5A-4850-B29F-F71DE9BB2B63}" dt="2026-02-11T16:35:45.172" v="19" actId="20577"/>
        <pc:sldMkLst>
          <pc:docMk/>
          <pc:sldMk cId="891299724" sldId="319"/>
        </pc:sldMkLst>
        <pc:spChg chg="mod">
          <ac:chgData name="Stephen Lee" userId="b3a9e2a8-b263-428f-8814-68bafa106e19" providerId="ADAL" clId="{8E5FBF5A-EA5A-4850-B29F-F71DE9BB2B63}" dt="2026-02-11T16:35:45.172" v="19" actId="20577"/>
          <ac:spMkLst>
            <pc:docMk/>
            <pc:sldMk cId="891299724" sldId="319"/>
            <ac:spMk id="22" creationId="{7E45A52D-0905-204B-5A24-ECFD084C3559}"/>
          </ac:spMkLst>
        </pc:spChg>
      </pc:sldChg>
      <pc:sldChg chg="addSp modSp mod">
        <pc:chgData name="Stephen Lee" userId="b3a9e2a8-b263-428f-8814-68bafa106e19" providerId="ADAL" clId="{8E5FBF5A-EA5A-4850-B29F-F71DE9BB2B63}" dt="2026-02-11T16:47:45.088" v="43" actId="1076"/>
        <pc:sldMkLst>
          <pc:docMk/>
          <pc:sldMk cId="3961456737" sldId="333"/>
        </pc:sldMkLst>
        <pc:spChg chg="mod">
          <ac:chgData name="Stephen Lee" userId="b3a9e2a8-b263-428f-8814-68bafa106e19" providerId="ADAL" clId="{8E5FBF5A-EA5A-4850-B29F-F71DE9BB2B63}" dt="2026-02-11T16:46:47.184" v="24" actId="1076"/>
          <ac:spMkLst>
            <pc:docMk/>
            <pc:sldMk cId="3961456737" sldId="333"/>
            <ac:spMk id="3" creationId="{42071494-437D-312F-BCFE-C9466D2CCBB9}"/>
          </ac:spMkLst>
        </pc:spChg>
        <pc:spChg chg="mod">
          <ac:chgData name="Stephen Lee" userId="b3a9e2a8-b263-428f-8814-68bafa106e19" providerId="ADAL" clId="{8E5FBF5A-EA5A-4850-B29F-F71DE9BB2B63}" dt="2026-02-11T16:47:40.082" v="42" actId="1076"/>
          <ac:spMkLst>
            <pc:docMk/>
            <pc:sldMk cId="3961456737" sldId="333"/>
            <ac:spMk id="4" creationId="{2CE7E076-901F-4CE6-A0A5-D2B3F8D5AE7C}"/>
          </ac:spMkLst>
        </pc:spChg>
        <pc:spChg chg="mod">
          <ac:chgData name="Stephen Lee" userId="b3a9e2a8-b263-428f-8814-68bafa106e19" providerId="ADAL" clId="{8E5FBF5A-EA5A-4850-B29F-F71DE9BB2B63}" dt="2026-02-11T16:47:29.391" v="41" actId="1076"/>
          <ac:spMkLst>
            <pc:docMk/>
            <pc:sldMk cId="3961456737" sldId="333"/>
            <ac:spMk id="5" creationId="{90EC319C-5E19-4C1D-BC3B-69295496115A}"/>
          </ac:spMkLst>
        </pc:spChg>
        <pc:spChg chg="mod">
          <ac:chgData name="Stephen Lee" userId="b3a9e2a8-b263-428f-8814-68bafa106e19" providerId="ADAL" clId="{8E5FBF5A-EA5A-4850-B29F-F71DE9BB2B63}" dt="2026-02-11T16:47:45.088" v="43" actId="1076"/>
          <ac:spMkLst>
            <pc:docMk/>
            <pc:sldMk cId="3961456737" sldId="333"/>
            <ac:spMk id="6" creationId="{9B028416-22C9-42DD-B539-264258495963}"/>
          </ac:spMkLst>
        </pc:spChg>
        <pc:graphicFrameChg chg="add mod">
          <ac:chgData name="Stephen Lee" userId="b3a9e2a8-b263-428f-8814-68bafa106e19" providerId="ADAL" clId="{8E5FBF5A-EA5A-4850-B29F-F71DE9BB2B63}" dt="2026-02-11T16:46:35.279" v="20"/>
          <ac:graphicFrameMkLst>
            <pc:docMk/>
            <pc:sldMk cId="3961456737" sldId="333"/>
            <ac:graphicFrameMk id="8" creationId="{FB64A04D-C57F-8754-AF73-9B114CC293A7}"/>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8A331F-90C0-CCF2-ED4F-7BCF1D2594B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F8327DA-1479-4327-51B5-25A87D50D1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3928C6-9A67-E34C-8B3A-CDE15A8A9F39}" type="datetimeFigureOut">
              <a:rPr lang="en-US" smtClean="0"/>
              <a:t>2/11/2026</a:t>
            </a:fld>
            <a:endParaRPr lang="en-US"/>
          </a:p>
        </p:txBody>
      </p:sp>
      <p:sp>
        <p:nvSpPr>
          <p:cNvPr id="4" name="Footer Placeholder 3">
            <a:extLst>
              <a:ext uri="{FF2B5EF4-FFF2-40B4-BE49-F238E27FC236}">
                <a16:creationId xmlns:a16="http://schemas.microsoft.com/office/drawing/2014/main" id="{4FFE7BBF-4368-3C2E-D3B0-1ACFC7FA27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87C03BB-7998-D38F-5E3A-CB2D5A80077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A8E0EFD-9029-6743-9136-DBA12BDBA817}" type="slidenum">
              <a:rPr lang="en-US" smtClean="0"/>
              <a:t>‹#›</a:t>
            </a:fld>
            <a:endParaRPr lang="en-US"/>
          </a:p>
        </p:txBody>
      </p:sp>
    </p:spTree>
    <p:extLst>
      <p:ext uri="{BB962C8B-B14F-4D97-AF65-F5344CB8AC3E}">
        <p14:creationId xmlns:p14="http://schemas.microsoft.com/office/powerpoint/2010/main" val="11561037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6.svg"/><Relationship Id="rId7" Type="http://schemas.openxmlformats.org/officeDocument/2006/relationships/image" Target="../media/image1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18.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2.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 Id="rId9" Type="http://schemas.openxmlformats.org/officeDocument/2006/relationships/image" Target="../media/image4.sv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22.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 Id="rId9" Type="http://schemas.openxmlformats.org/officeDocument/2006/relationships/image" Target="../media/image4.svg"/></Relationships>
</file>

<file path=ppt/slideLayouts/_rels/slideLayout1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6.svg"/><Relationship Id="rId7" Type="http://schemas.openxmlformats.org/officeDocument/2006/relationships/image" Target="../media/image2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22.svg"/></Relationships>
</file>

<file path=ppt/slideLayouts/_rels/slideLayout1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0.svg"/><Relationship Id="rId7" Type="http://schemas.openxmlformats.org/officeDocument/2006/relationships/image" Target="../media/image23.svg"/><Relationship Id="rId2" Type="http://schemas.openxmlformats.org/officeDocument/2006/relationships/image" Target="../media/image19.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22.svg"/><Relationship Id="rId4" Type="http://schemas.openxmlformats.org/officeDocument/2006/relationships/image" Target="../media/image21.png"/><Relationship Id="rId9" Type="http://schemas.openxmlformats.org/officeDocument/2006/relationships/image" Target="../media/image4.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6.svg"/><Relationship Id="rId7" Type="http://schemas.openxmlformats.org/officeDocument/2006/relationships/image" Target="../media/image22.sv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21.png"/><Relationship Id="rId11" Type="http://schemas.openxmlformats.org/officeDocument/2006/relationships/image" Target="../media/image4.svg"/><Relationship Id="rId5" Type="http://schemas.openxmlformats.org/officeDocument/2006/relationships/image" Target="../media/image20.svg"/><Relationship Id="rId10" Type="http://schemas.openxmlformats.org/officeDocument/2006/relationships/image" Target="../media/image3.png"/><Relationship Id="rId4" Type="http://schemas.openxmlformats.org/officeDocument/2006/relationships/image" Target="../media/image19.png"/><Relationship Id="rId9" Type="http://schemas.openxmlformats.org/officeDocument/2006/relationships/image" Target="../media/image23.svg"/></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0.svg"/><Relationship Id="rId7" Type="http://schemas.openxmlformats.org/officeDocument/2006/relationships/image" Target="../media/image23.svg"/><Relationship Id="rId2" Type="http://schemas.openxmlformats.org/officeDocument/2006/relationships/image" Target="../media/image19.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22.svg"/><Relationship Id="rId4" Type="http://schemas.openxmlformats.org/officeDocument/2006/relationships/image" Target="../media/image21.png"/><Relationship Id="rId9" Type="http://schemas.openxmlformats.org/officeDocument/2006/relationships/image" Target="../media/image4.sv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front-cover-2-line-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6096000" y="2757436"/>
            <a:ext cx="5580063" cy="1363300"/>
          </a:xfrm>
        </p:spPr>
        <p:txBody>
          <a:bodyPr lIns="0">
            <a:noAutofit/>
          </a:bodyPr>
          <a:lstStyle>
            <a:lvl1pPr marL="0" indent="0">
              <a:spcBef>
                <a:spcPts val="0"/>
              </a:spcBef>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a:t>
            </a:r>
            <a:br>
              <a:rPr lang="en-GB"/>
            </a:br>
            <a:r>
              <a:rPr lang="en-GB"/>
              <a:t>TEXT STYLES</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6096000" y="42892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a:cxnSpLocks/>
          </p:cNvCxnSpPr>
          <p:nvPr userDrawn="1"/>
        </p:nvCxnSpPr>
        <p:spPr>
          <a:xfrm>
            <a:off x="6096000" y="2726445"/>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6096000" y="4573114"/>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2" name="Graphic 1">
            <a:extLst>
              <a:ext uri="{FF2B5EF4-FFF2-40B4-BE49-F238E27FC236}">
                <a16:creationId xmlns:a16="http://schemas.microsoft.com/office/drawing/2014/main" id="{E5D968CC-EB56-CD91-363D-9E5244747F1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096000" y="1132228"/>
            <a:ext cx="1803295" cy="960829"/>
          </a:xfrm>
          <a:prstGeom prst="rect">
            <a:avLst/>
          </a:prstGeom>
        </p:spPr>
      </p:pic>
      <p:pic>
        <p:nvPicPr>
          <p:cNvPr id="3" name="Graphic 2">
            <a:extLst>
              <a:ext uri="{FF2B5EF4-FFF2-40B4-BE49-F238E27FC236}">
                <a16:creationId xmlns:a16="http://schemas.microsoft.com/office/drawing/2014/main" id="{0A7B2EC4-5EC9-568D-DD51-CEED5C57F72E}"/>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flipH="1">
            <a:off x="-10469" y="3039534"/>
            <a:ext cx="4813983" cy="3818465"/>
          </a:xfrm>
          <a:prstGeom prst="rect">
            <a:avLst/>
          </a:prstGeom>
        </p:spPr>
      </p:pic>
    </p:spTree>
    <p:extLst>
      <p:ext uri="{BB962C8B-B14F-4D97-AF65-F5344CB8AC3E}">
        <p14:creationId xmlns:p14="http://schemas.microsoft.com/office/powerpoint/2010/main" val="21295661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55" userDrawn="1">
          <p15:clr>
            <a:srgbClr val="FBAE40"/>
          </p15:clr>
        </p15:guide>
        <p15:guide id="4" pos="325" userDrawn="1">
          <p15:clr>
            <a:srgbClr val="FBAE40"/>
          </p15:clr>
        </p15:guide>
        <p15:guide id="5" orient="horz" pos="323" userDrawn="1">
          <p15:clr>
            <a:srgbClr val="FBAE40"/>
          </p15:clr>
        </p15:guide>
        <p15:guide id="6" orient="horz" pos="3997"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agenda-option-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910518-3ED2-EA9D-E077-9A4EDD1C0356}"/>
              </a:ext>
            </a:extLst>
          </p:cNvPr>
          <p:cNvSpPr/>
          <p:nvPr userDrawn="1"/>
        </p:nvSpPr>
        <p:spPr>
          <a:xfrm>
            <a:off x="0" y="0"/>
            <a:ext cx="1219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13">
            <a:extLst>
              <a:ext uri="{FF2B5EF4-FFF2-40B4-BE49-F238E27FC236}">
                <a16:creationId xmlns:a16="http://schemas.microsoft.com/office/drawing/2014/main" id="{714A3806-C4AC-B269-25D3-83751A201655}"/>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AGENDA</a:t>
            </a:r>
          </a:p>
        </p:txBody>
      </p:sp>
      <p:sp>
        <p:nvSpPr>
          <p:cNvPr id="11" name="Text Placeholder 21">
            <a:extLst>
              <a:ext uri="{FF2B5EF4-FFF2-40B4-BE49-F238E27FC236}">
                <a16:creationId xmlns:a16="http://schemas.microsoft.com/office/drawing/2014/main" id="{C94FC293-5CBD-DE04-FE4F-9DEC85C54BE0}"/>
              </a:ext>
            </a:extLst>
          </p:cNvPr>
          <p:cNvSpPr>
            <a:spLocks noGrp="1"/>
          </p:cNvSpPr>
          <p:nvPr>
            <p:ph type="body" sz="quarter" idx="11" hasCustomPrompt="1"/>
          </p:nvPr>
        </p:nvSpPr>
        <p:spPr>
          <a:xfrm>
            <a:off x="515936" y="2051835"/>
            <a:ext cx="5580062" cy="540000"/>
          </a:xfrm>
          <a:prstGeom prst="roundRect">
            <a:avLst/>
          </a:prstGeom>
          <a:solidFill>
            <a:schemeClr val="accent2"/>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1</a:t>
            </a:r>
            <a:endParaRPr lang="en-US"/>
          </a:p>
        </p:txBody>
      </p:sp>
      <p:sp>
        <p:nvSpPr>
          <p:cNvPr id="21" name="Text Placeholder 21">
            <a:extLst>
              <a:ext uri="{FF2B5EF4-FFF2-40B4-BE49-F238E27FC236}">
                <a16:creationId xmlns:a16="http://schemas.microsoft.com/office/drawing/2014/main" id="{9C4DAF65-384A-A9E6-CF6B-189C483620F0}"/>
              </a:ext>
            </a:extLst>
          </p:cNvPr>
          <p:cNvSpPr>
            <a:spLocks noGrp="1"/>
          </p:cNvSpPr>
          <p:nvPr>
            <p:ph type="body" sz="quarter" idx="12" hasCustomPrompt="1"/>
          </p:nvPr>
        </p:nvSpPr>
        <p:spPr>
          <a:xfrm>
            <a:off x="515936" y="2765513"/>
            <a:ext cx="5580062" cy="540000"/>
          </a:xfrm>
          <a:prstGeom prst="roundRect">
            <a:avLst/>
          </a:prstGeom>
          <a:solidFill>
            <a:schemeClr val="accent3"/>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2</a:t>
            </a:r>
            <a:endParaRPr lang="en-US"/>
          </a:p>
        </p:txBody>
      </p:sp>
      <p:sp>
        <p:nvSpPr>
          <p:cNvPr id="23" name="Text Placeholder 21">
            <a:extLst>
              <a:ext uri="{FF2B5EF4-FFF2-40B4-BE49-F238E27FC236}">
                <a16:creationId xmlns:a16="http://schemas.microsoft.com/office/drawing/2014/main" id="{4C6E4BE7-5013-E27D-3A94-A52624FD4D17}"/>
              </a:ext>
            </a:extLst>
          </p:cNvPr>
          <p:cNvSpPr>
            <a:spLocks noGrp="1"/>
          </p:cNvSpPr>
          <p:nvPr>
            <p:ph type="body" sz="quarter" idx="13" hasCustomPrompt="1"/>
          </p:nvPr>
        </p:nvSpPr>
        <p:spPr>
          <a:xfrm>
            <a:off x="515936" y="3468040"/>
            <a:ext cx="5580062" cy="540000"/>
          </a:xfrm>
          <a:prstGeom prst="roundRect">
            <a:avLst/>
          </a:prstGeom>
          <a:solidFill>
            <a:schemeClr val="accent4"/>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3</a:t>
            </a:r>
            <a:endParaRPr lang="en-US"/>
          </a:p>
        </p:txBody>
      </p:sp>
      <p:sp>
        <p:nvSpPr>
          <p:cNvPr id="25" name="Text Placeholder 21">
            <a:extLst>
              <a:ext uri="{FF2B5EF4-FFF2-40B4-BE49-F238E27FC236}">
                <a16:creationId xmlns:a16="http://schemas.microsoft.com/office/drawing/2014/main" id="{04823CB5-88F0-EA08-1DB6-7F897CAA0E58}"/>
              </a:ext>
            </a:extLst>
          </p:cNvPr>
          <p:cNvSpPr>
            <a:spLocks noGrp="1"/>
          </p:cNvSpPr>
          <p:nvPr>
            <p:ph type="body" sz="quarter" idx="14" hasCustomPrompt="1"/>
          </p:nvPr>
        </p:nvSpPr>
        <p:spPr>
          <a:xfrm>
            <a:off x="515936" y="4170567"/>
            <a:ext cx="5580062" cy="540000"/>
          </a:xfrm>
          <a:prstGeom prst="roundRect">
            <a:avLst/>
          </a:prstGeom>
          <a:solidFill>
            <a:schemeClr val="accent5"/>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4</a:t>
            </a:r>
            <a:endParaRPr lang="en-US"/>
          </a:p>
        </p:txBody>
      </p:sp>
      <p:sp>
        <p:nvSpPr>
          <p:cNvPr id="27" name="Text Placeholder 21">
            <a:extLst>
              <a:ext uri="{FF2B5EF4-FFF2-40B4-BE49-F238E27FC236}">
                <a16:creationId xmlns:a16="http://schemas.microsoft.com/office/drawing/2014/main" id="{4696269E-0113-017B-D6FD-F0272B6E50F9}"/>
              </a:ext>
            </a:extLst>
          </p:cNvPr>
          <p:cNvSpPr>
            <a:spLocks noGrp="1"/>
          </p:cNvSpPr>
          <p:nvPr>
            <p:ph type="body" sz="quarter" idx="15" hasCustomPrompt="1"/>
          </p:nvPr>
        </p:nvSpPr>
        <p:spPr>
          <a:xfrm>
            <a:off x="515938" y="4917699"/>
            <a:ext cx="5580062" cy="540000"/>
          </a:xfrm>
          <a:prstGeom prst="roundRect">
            <a:avLst/>
          </a:prstGeom>
          <a:solidFill>
            <a:schemeClr val="accent6"/>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5</a:t>
            </a:r>
            <a:endParaRPr lang="en-US"/>
          </a:p>
        </p:txBody>
      </p:sp>
      <p:pic>
        <p:nvPicPr>
          <p:cNvPr id="5" name="Graphic 4">
            <a:extLst>
              <a:ext uri="{FF2B5EF4-FFF2-40B4-BE49-F238E27FC236}">
                <a16:creationId xmlns:a16="http://schemas.microsoft.com/office/drawing/2014/main" id="{65360937-AE4B-BEAF-4B14-41ECBBA5E18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19CA2062-7F84-0F06-3475-E1969F735067}"/>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cxnSp>
        <p:nvCxnSpPr>
          <p:cNvPr id="9" name="Straight Connector 8">
            <a:extLst>
              <a:ext uri="{FF2B5EF4-FFF2-40B4-BE49-F238E27FC236}">
                <a16:creationId xmlns:a16="http://schemas.microsoft.com/office/drawing/2014/main" id="{560E5FAE-86B9-1DEF-3020-19197C4413C7}"/>
              </a:ext>
            </a:extLst>
          </p:cNvPr>
          <p:cNvCxnSpPr>
            <a:cxnSpLocks/>
          </p:cNvCxnSpPr>
          <p:nvPr userDrawn="1"/>
        </p:nvCxnSpPr>
        <p:spPr>
          <a:xfrm>
            <a:off x="515937" y="46871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10676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25">
          <p15:clr>
            <a:srgbClr val="FBAE40"/>
          </p15:clr>
        </p15:guide>
        <p15:guide id="4" pos="7355">
          <p15:clr>
            <a:srgbClr val="FBAE40"/>
          </p15:clr>
        </p15:guide>
        <p15:guide id="5" orient="horz" pos="61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title-with-copy-white">
    <p:spTree>
      <p:nvGrpSpPr>
        <p:cNvPr id="1" name=""/>
        <p:cNvGrpSpPr/>
        <p:nvPr/>
      </p:nvGrpSpPr>
      <p:grpSpPr>
        <a:xfrm>
          <a:off x="0" y="0"/>
          <a:ext cx="0" cy="0"/>
          <a:chOff x="0" y="0"/>
          <a:chExt cx="0" cy="0"/>
        </a:xfrm>
      </p:grpSpPr>
      <p:sp>
        <p:nvSpPr>
          <p:cNvPr id="7" name="Text Placeholder 13">
            <a:extLst>
              <a:ext uri="{FF2B5EF4-FFF2-40B4-BE49-F238E27FC236}">
                <a16:creationId xmlns:a16="http://schemas.microsoft.com/office/drawing/2014/main" id="{9763F6CF-4D32-6D94-F1FE-5F23BC7FDFB3}"/>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9" name="Straight Connector 8">
            <a:extLst>
              <a:ext uri="{FF2B5EF4-FFF2-40B4-BE49-F238E27FC236}">
                <a16:creationId xmlns:a16="http://schemas.microsoft.com/office/drawing/2014/main" id="{F630F2B5-26B3-189D-348D-2735C463543D}"/>
              </a:ext>
            </a:extLst>
          </p:cNvPr>
          <p:cNvCxnSpPr>
            <a:cxnSpLocks/>
          </p:cNvCxnSpPr>
          <p:nvPr userDrawn="1"/>
        </p:nvCxnSpPr>
        <p:spPr>
          <a:xfrm>
            <a:off x="515937" y="468711"/>
            <a:ext cx="5580063"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pic>
        <p:nvPicPr>
          <p:cNvPr id="13" name="Graphic 12">
            <a:extLst>
              <a:ext uri="{FF2B5EF4-FFF2-40B4-BE49-F238E27FC236}">
                <a16:creationId xmlns:a16="http://schemas.microsoft.com/office/drawing/2014/main" id="{9BAF0AAE-F505-E557-F9DB-ADDBF2526A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15" name="Text Placeholder 14">
            <a:extLst>
              <a:ext uri="{FF2B5EF4-FFF2-40B4-BE49-F238E27FC236}">
                <a16:creationId xmlns:a16="http://schemas.microsoft.com/office/drawing/2014/main" id="{3C795EAD-AEB2-0CC2-8454-324F31487E0E}"/>
              </a:ext>
            </a:extLst>
          </p:cNvPr>
          <p:cNvSpPr>
            <a:spLocks noGrp="1"/>
          </p:cNvSpPr>
          <p:nvPr>
            <p:ph type="body" sz="quarter" idx="11"/>
          </p:nvPr>
        </p:nvSpPr>
        <p:spPr>
          <a:xfrm>
            <a:off x="515938" y="2776654"/>
            <a:ext cx="7367974" cy="3189056"/>
          </a:xfrm>
        </p:spPr>
        <p:txBody>
          <a:bodyPr lIns="0">
            <a:normAutofit/>
          </a:bodyPr>
          <a:lstStyle>
            <a:lvl1pPr marL="185738" indent="-185738">
              <a:buFontTx/>
              <a:buBlip>
                <a:blip r:embed="rId4">
                  <a:extLst>
                    <a:ext uri="{96DAC541-7B7A-43D3-8B79-37D633B846F1}">
                      <asvg:svgBlip xmlns:asvg="http://schemas.microsoft.com/office/drawing/2016/SVG/main" r:embed="rId5"/>
                    </a:ext>
                  </a:extLst>
                </a:blip>
              </a:buBlip>
              <a:tabLst/>
              <a:defRPr sz="1600" b="0" i="0">
                <a:solidFill>
                  <a:schemeClr val="accent1"/>
                </a:solidFill>
                <a:latin typeface="Roboto" panose="02000000000000000000" pitchFamily="2" charset="0"/>
                <a:ea typeface="Roboto" panose="02000000000000000000" pitchFamily="2" charset="0"/>
              </a:defRPr>
            </a:lvl1pPr>
            <a:lvl2pPr marL="685800" indent="-228600">
              <a:buFontTx/>
              <a:buBlip>
                <a:blip r:embed="rId4">
                  <a:extLst>
                    <a:ext uri="{96DAC541-7B7A-43D3-8B79-37D633B846F1}">
                      <asvg:svgBlip xmlns:asvg="http://schemas.microsoft.com/office/drawing/2016/SVG/main" r:embed="rId5"/>
                    </a:ext>
                  </a:extLst>
                </a:blip>
              </a:buBlip>
              <a:defRPr sz="1600" b="0" i="0">
                <a:solidFill>
                  <a:schemeClr val="accent1"/>
                </a:solidFill>
                <a:latin typeface="Roboto" panose="02000000000000000000" pitchFamily="2" charset="0"/>
                <a:ea typeface="Roboto" panose="02000000000000000000" pitchFamily="2" charset="0"/>
              </a:defRPr>
            </a:lvl2pPr>
            <a:lvl3pPr marL="1143000" indent="-228600">
              <a:buFontTx/>
              <a:buBlip>
                <a:blip r:embed="rId6">
                  <a:extLst>
                    <a:ext uri="{96DAC541-7B7A-43D3-8B79-37D633B846F1}">
                      <asvg:svgBlip xmlns:asvg="http://schemas.microsoft.com/office/drawing/2016/SVG/main" r:embed="rId7"/>
                    </a:ext>
                  </a:extLst>
                </a:blip>
              </a:buBlip>
              <a:defRPr sz="1600">
                <a:solidFill>
                  <a:schemeClr val="accent1"/>
                </a:solidFill>
              </a:defRPr>
            </a:lvl3pPr>
            <a:lvl4pPr marL="1600200" indent="-228600">
              <a:buFontTx/>
              <a:buBlip>
                <a:blip r:embed="rId6">
                  <a:extLst>
                    <a:ext uri="{96DAC541-7B7A-43D3-8B79-37D633B846F1}">
                      <asvg:svgBlip xmlns:asvg="http://schemas.microsoft.com/office/drawing/2016/SVG/main" r:embed="rId7"/>
                    </a:ext>
                  </a:extLst>
                </a:blip>
              </a:buBlip>
              <a:defRPr sz="1600">
                <a:solidFill>
                  <a:schemeClr val="accent1"/>
                </a:solidFill>
              </a:defRPr>
            </a:lvl4pPr>
            <a:lvl5pPr marL="2057400" indent="-228600">
              <a:buFontTx/>
              <a:buBlip>
                <a:blip r:embed="rId6">
                  <a:extLst>
                    <a:ext uri="{96DAC541-7B7A-43D3-8B79-37D633B846F1}">
                      <asvg:svgBlip xmlns:asvg="http://schemas.microsoft.com/office/drawing/2016/SVG/main" r:embed="rId7"/>
                    </a:ext>
                  </a:extLst>
                </a:blip>
              </a:buBlip>
              <a:defRPr sz="1600">
                <a:solidFill>
                  <a:schemeClr val="accent1"/>
                </a:solidFill>
              </a:defRPr>
            </a:lvl5pPr>
          </a:lstStyle>
          <a:p>
            <a:pPr lvl="0"/>
            <a:r>
              <a:rPr lang="en-GB"/>
              <a:t>Click to edit Master text style</a:t>
            </a:r>
          </a:p>
          <a:p>
            <a:pPr lvl="1"/>
            <a:r>
              <a:rPr lang="en-GB"/>
              <a:t>Second level</a:t>
            </a:r>
          </a:p>
          <a:p>
            <a:pPr lvl="2"/>
            <a:r>
              <a:rPr lang="en-GB"/>
              <a:t>Third level</a:t>
            </a:r>
          </a:p>
          <a:p>
            <a:pPr lvl="3"/>
            <a:r>
              <a:rPr lang="en-GB"/>
              <a:t>Fourth level</a:t>
            </a:r>
          </a:p>
          <a:p>
            <a:pPr lvl="4"/>
            <a:r>
              <a:rPr lang="en-GB"/>
              <a:t>Fifth level</a:t>
            </a:r>
            <a:endParaRPr lang="en-US"/>
          </a:p>
          <a:p>
            <a:pPr lvl="0"/>
            <a:endParaRPr lang="en-GB"/>
          </a:p>
          <a:p>
            <a:pPr lvl="0"/>
            <a:endParaRPr lang="en-GB"/>
          </a:p>
        </p:txBody>
      </p:sp>
      <p:sp>
        <p:nvSpPr>
          <p:cNvPr id="18" name="Text Placeholder 17">
            <a:extLst>
              <a:ext uri="{FF2B5EF4-FFF2-40B4-BE49-F238E27FC236}">
                <a16:creationId xmlns:a16="http://schemas.microsoft.com/office/drawing/2014/main" id="{89924811-28EE-07B7-B7FD-C3E538DC773A}"/>
              </a:ext>
            </a:extLst>
          </p:cNvPr>
          <p:cNvSpPr>
            <a:spLocks noGrp="1"/>
          </p:cNvSpPr>
          <p:nvPr>
            <p:ph type="body" sz="quarter" idx="12" hasCustomPrompt="1"/>
          </p:nvPr>
        </p:nvSpPr>
        <p:spPr>
          <a:xfrm>
            <a:off x="515938" y="1348804"/>
            <a:ext cx="5580062" cy="769705"/>
          </a:xfrm>
        </p:spPr>
        <p:txBody>
          <a:bodyPr lIns="0">
            <a:normAutofit/>
          </a:bodyPr>
          <a:lstStyle>
            <a:lvl1pPr marL="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Click to add subtitle</a:t>
            </a:r>
          </a:p>
        </p:txBody>
      </p:sp>
      <p:pic>
        <p:nvPicPr>
          <p:cNvPr id="3" name="Graphic 2">
            <a:extLst>
              <a:ext uri="{FF2B5EF4-FFF2-40B4-BE49-F238E27FC236}">
                <a16:creationId xmlns:a16="http://schemas.microsoft.com/office/drawing/2014/main" id="{AB099559-AAEA-DE0D-3604-45B0A6651E1C}"/>
              </a:ext>
            </a:extLst>
          </p:cNvPr>
          <p:cNvPicPr>
            <a:picLocks noChangeAspect="1"/>
          </p:cNvPicPr>
          <p:nvPr userDrawn="1"/>
        </p:nvPicPr>
        <p:blipFill>
          <a:blip r:embed="rId8">
            <a:extLst>
              <a:ext uri="{96DAC541-7B7A-43D3-8B79-37D633B846F1}">
                <asvg:svgBlip xmlns:asvg="http://schemas.microsoft.com/office/drawing/2016/SVG/main" r:embed="rId9"/>
              </a:ext>
            </a:extLst>
          </a:blip>
          <a:srcRect l="41265" t="34137" r="-4988" b="-23213"/>
          <a:stretch/>
        </p:blipFill>
        <p:spPr>
          <a:xfrm flipH="1">
            <a:off x="7378017" y="0"/>
            <a:ext cx="4813983" cy="3818465"/>
          </a:xfrm>
          <a:prstGeom prst="rect">
            <a:avLst/>
          </a:prstGeom>
        </p:spPr>
      </p:pic>
    </p:spTree>
    <p:extLst>
      <p:ext uri="{BB962C8B-B14F-4D97-AF65-F5344CB8AC3E}">
        <p14:creationId xmlns:p14="http://schemas.microsoft.com/office/powerpoint/2010/main" val="42150687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25"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4-title-with-copy-white">
    <p:spTree>
      <p:nvGrpSpPr>
        <p:cNvPr id="1" name=""/>
        <p:cNvGrpSpPr/>
        <p:nvPr/>
      </p:nvGrpSpPr>
      <p:grpSpPr>
        <a:xfrm>
          <a:off x="0" y="0"/>
          <a:ext cx="0" cy="0"/>
          <a:chOff x="0" y="0"/>
          <a:chExt cx="0" cy="0"/>
        </a:xfrm>
      </p:grpSpPr>
      <p:sp>
        <p:nvSpPr>
          <p:cNvPr id="7" name="Text Placeholder 13">
            <a:extLst>
              <a:ext uri="{FF2B5EF4-FFF2-40B4-BE49-F238E27FC236}">
                <a16:creationId xmlns:a16="http://schemas.microsoft.com/office/drawing/2014/main" id="{9763F6CF-4D32-6D94-F1FE-5F23BC7FDFB3}"/>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9" name="Straight Connector 8">
            <a:extLst>
              <a:ext uri="{FF2B5EF4-FFF2-40B4-BE49-F238E27FC236}">
                <a16:creationId xmlns:a16="http://schemas.microsoft.com/office/drawing/2014/main" id="{F630F2B5-26B3-189D-348D-2735C463543D}"/>
              </a:ext>
            </a:extLst>
          </p:cNvPr>
          <p:cNvCxnSpPr>
            <a:cxnSpLocks/>
          </p:cNvCxnSpPr>
          <p:nvPr userDrawn="1"/>
        </p:nvCxnSpPr>
        <p:spPr>
          <a:xfrm>
            <a:off x="515937" y="468711"/>
            <a:ext cx="5580063"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pic>
        <p:nvPicPr>
          <p:cNvPr id="13" name="Graphic 12">
            <a:extLst>
              <a:ext uri="{FF2B5EF4-FFF2-40B4-BE49-F238E27FC236}">
                <a16:creationId xmlns:a16="http://schemas.microsoft.com/office/drawing/2014/main" id="{9BAF0AAE-F505-E557-F9DB-ADDBF2526A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15" name="Text Placeholder 14">
            <a:extLst>
              <a:ext uri="{FF2B5EF4-FFF2-40B4-BE49-F238E27FC236}">
                <a16:creationId xmlns:a16="http://schemas.microsoft.com/office/drawing/2014/main" id="{3C795EAD-AEB2-0CC2-8454-324F31487E0E}"/>
              </a:ext>
            </a:extLst>
          </p:cNvPr>
          <p:cNvSpPr>
            <a:spLocks noGrp="1"/>
          </p:cNvSpPr>
          <p:nvPr>
            <p:ph type="body" sz="quarter" idx="11"/>
          </p:nvPr>
        </p:nvSpPr>
        <p:spPr>
          <a:xfrm>
            <a:off x="515938" y="2776654"/>
            <a:ext cx="7367974" cy="3189056"/>
          </a:xfrm>
        </p:spPr>
        <p:txBody>
          <a:bodyPr lIns="0">
            <a:normAutofit/>
          </a:bodyPr>
          <a:lstStyle>
            <a:lvl1pPr marL="185738" indent="-185738">
              <a:buFontTx/>
              <a:buBlip>
                <a:blip r:embed="rId4">
                  <a:extLst>
                    <a:ext uri="{96DAC541-7B7A-43D3-8B79-37D633B846F1}">
                      <asvg:svgBlip xmlns:asvg="http://schemas.microsoft.com/office/drawing/2016/SVG/main" r:embed="rId5"/>
                    </a:ext>
                  </a:extLst>
                </a:blip>
              </a:buBlip>
              <a:tabLst/>
              <a:defRPr sz="1600" b="0" i="0">
                <a:solidFill>
                  <a:schemeClr val="accent1"/>
                </a:solidFill>
                <a:latin typeface="Roboto" panose="02000000000000000000" pitchFamily="2" charset="0"/>
                <a:ea typeface="Roboto" panose="02000000000000000000" pitchFamily="2" charset="0"/>
              </a:defRPr>
            </a:lvl1pPr>
            <a:lvl2pPr marL="685800" indent="-228600">
              <a:buFontTx/>
              <a:buBlip>
                <a:blip r:embed="rId4">
                  <a:extLst>
                    <a:ext uri="{96DAC541-7B7A-43D3-8B79-37D633B846F1}">
                      <asvg:svgBlip xmlns:asvg="http://schemas.microsoft.com/office/drawing/2016/SVG/main" r:embed="rId5"/>
                    </a:ext>
                  </a:extLst>
                </a:blip>
              </a:buBlip>
              <a:defRPr sz="1600" b="0" i="0">
                <a:solidFill>
                  <a:schemeClr val="accent1"/>
                </a:solidFill>
                <a:latin typeface="Roboto" panose="02000000000000000000" pitchFamily="2" charset="0"/>
                <a:ea typeface="Roboto" panose="02000000000000000000" pitchFamily="2" charset="0"/>
              </a:defRPr>
            </a:lvl2pPr>
            <a:lvl3pPr marL="1143000" indent="-228600">
              <a:buFontTx/>
              <a:buBlip>
                <a:blip r:embed="rId6">
                  <a:extLst>
                    <a:ext uri="{96DAC541-7B7A-43D3-8B79-37D633B846F1}">
                      <asvg:svgBlip xmlns:asvg="http://schemas.microsoft.com/office/drawing/2016/SVG/main" r:embed="rId7"/>
                    </a:ext>
                  </a:extLst>
                </a:blip>
              </a:buBlip>
              <a:defRPr sz="1600">
                <a:solidFill>
                  <a:schemeClr val="accent1"/>
                </a:solidFill>
              </a:defRPr>
            </a:lvl3pPr>
            <a:lvl4pPr marL="1600200" indent="-228600">
              <a:buFontTx/>
              <a:buBlip>
                <a:blip r:embed="rId6">
                  <a:extLst>
                    <a:ext uri="{96DAC541-7B7A-43D3-8B79-37D633B846F1}">
                      <asvg:svgBlip xmlns:asvg="http://schemas.microsoft.com/office/drawing/2016/SVG/main" r:embed="rId7"/>
                    </a:ext>
                  </a:extLst>
                </a:blip>
              </a:buBlip>
              <a:defRPr sz="1600">
                <a:solidFill>
                  <a:schemeClr val="accent1"/>
                </a:solidFill>
              </a:defRPr>
            </a:lvl4pPr>
            <a:lvl5pPr marL="2057400" indent="-228600">
              <a:buFontTx/>
              <a:buBlip>
                <a:blip r:embed="rId6">
                  <a:extLst>
                    <a:ext uri="{96DAC541-7B7A-43D3-8B79-37D633B846F1}">
                      <asvg:svgBlip xmlns:asvg="http://schemas.microsoft.com/office/drawing/2016/SVG/main" r:embed="rId7"/>
                    </a:ext>
                  </a:extLst>
                </a:blip>
              </a:buBlip>
              <a:defRPr sz="1600">
                <a:solidFill>
                  <a:schemeClr val="accent1"/>
                </a:solidFill>
              </a:defRPr>
            </a:lvl5pPr>
          </a:lstStyle>
          <a:p>
            <a:pPr lvl="0"/>
            <a:r>
              <a:rPr lang="en-GB"/>
              <a:t>Click to edit Master text style</a:t>
            </a:r>
          </a:p>
          <a:p>
            <a:pPr lvl="1"/>
            <a:r>
              <a:rPr lang="en-GB"/>
              <a:t>Second level</a:t>
            </a:r>
          </a:p>
          <a:p>
            <a:pPr lvl="2"/>
            <a:r>
              <a:rPr lang="en-GB"/>
              <a:t>Third level</a:t>
            </a:r>
          </a:p>
          <a:p>
            <a:pPr lvl="3"/>
            <a:r>
              <a:rPr lang="en-GB"/>
              <a:t>Fourth level</a:t>
            </a:r>
          </a:p>
          <a:p>
            <a:pPr lvl="4"/>
            <a:r>
              <a:rPr lang="en-GB"/>
              <a:t>Fifth level</a:t>
            </a:r>
            <a:endParaRPr lang="en-US"/>
          </a:p>
          <a:p>
            <a:pPr lvl="0"/>
            <a:endParaRPr lang="en-GB"/>
          </a:p>
          <a:p>
            <a:pPr lvl="0"/>
            <a:endParaRPr lang="en-GB"/>
          </a:p>
        </p:txBody>
      </p:sp>
      <p:sp>
        <p:nvSpPr>
          <p:cNvPr id="18" name="Text Placeholder 17">
            <a:extLst>
              <a:ext uri="{FF2B5EF4-FFF2-40B4-BE49-F238E27FC236}">
                <a16:creationId xmlns:a16="http://schemas.microsoft.com/office/drawing/2014/main" id="{89924811-28EE-07B7-B7FD-C3E538DC773A}"/>
              </a:ext>
            </a:extLst>
          </p:cNvPr>
          <p:cNvSpPr>
            <a:spLocks noGrp="1"/>
          </p:cNvSpPr>
          <p:nvPr>
            <p:ph type="body" sz="quarter" idx="12" hasCustomPrompt="1"/>
          </p:nvPr>
        </p:nvSpPr>
        <p:spPr>
          <a:xfrm>
            <a:off x="515938" y="1348804"/>
            <a:ext cx="5580062" cy="769705"/>
          </a:xfrm>
        </p:spPr>
        <p:txBody>
          <a:bodyPr lIns="0">
            <a:normAutofit/>
          </a:bodyPr>
          <a:lstStyle>
            <a:lvl1pPr marL="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Click to add subtitle</a:t>
            </a:r>
          </a:p>
        </p:txBody>
      </p:sp>
    </p:spTree>
    <p:extLst>
      <p:ext uri="{BB962C8B-B14F-4D97-AF65-F5344CB8AC3E}">
        <p14:creationId xmlns:p14="http://schemas.microsoft.com/office/powerpoint/2010/main" val="9373125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25">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title-with-copy-cerulea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E69FDF-9388-3B48-E7E7-7098B384BB75}"/>
              </a:ext>
            </a:extLst>
          </p:cNvPr>
          <p:cNvSpPr/>
          <p:nvPr userDrawn="1"/>
        </p:nvSpPr>
        <p:spPr>
          <a:xfrm>
            <a:off x="0" y="0"/>
            <a:ext cx="12192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3">
            <a:extLst>
              <a:ext uri="{FF2B5EF4-FFF2-40B4-BE49-F238E27FC236}">
                <a16:creationId xmlns:a16="http://schemas.microsoft.com/office/drawing/2014/main" id="{9763F6CF-4D32-6D94-F1FE-5F23BC7FDFB3}"/>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9" name="Straight Connector 8">
            <a:extLst>
              <a:ext uri="{FF2B5EF4-FFF2-40B4-BE49-F238E27FC236}">
                <a16:creationId xmlns:a16="http://schemas.microsoft.com/office/drawing/2014/main" id="{F630F2B5-26B3-189D-348D-2735C463543D}"/>
              </a:ext>
            </a:extLst>
          </p:cNvPr>
          <p:cNvCxnSpPr>
            <a:cxnSpLocks/>
          </p:cNvCxnSpPr>
          <p:nvPr userDrawn="1"/>
        </p:nvCxnSpPr>
        <p:spPr>
          <a:xfrm>
            <a:off x="515937" y="46871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pic>
        <p:nvPicPr>
          <p:cNvPr id="13" name="Graphic 12">
            <a:extLst>
              <a:ext uri="{FF2B5EF4-FFF2-40B4-BE49-F238E27FC236}">
                <a16:creationId xmlns:a16="http://schemas.microsoft.com/office/drawing/2014/main" id="{9BAF0AAE-F505-E557-F9DB-ADDBF2526A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18" name="Text Placeholder 17">
            <a:extLst>
              <a:ext uri="{FF2B5EF4-FFF2-40B4-BE49-F238E27FC236}">
                <a16:creationId xmlns:a16="http://schemas.microsoft.com/office/drawing/2014/main" id="{89924811-28EE-07B7-B7FD-C3E538DC773A}"/>
              </a:ext>
            </a:extLst>
          </p:cNvPr>
          <p:cNvSpPr>
            <a:spLocks noGrp="1"/>
          </p:cNvSpPr>
          <p:nvPr>
            <p:ph type="body" sz="quarter" idx="12"/>
          </p:nvPr>
        </p:nvSpPr>
        <p:spPr>
          <a:xfrm>
            <a:off x="515938" y="1449388"/>
            <a:ext cx="5580062" cy="769705"/>
          </a:xfrm>
        </p:spPr>
        <p:txBody>
          <a:bodyPr lIns="0">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Master text style</a:t>
            </a:r>
          </a:p>
        </p:txBody>
      </p:sp>
      <p:pic>
        <p:nvPicPr>
          <p:cNvPr id="4" name="Graphic 3">
            <a:extLst>
              <a:ext uri="{FF2B5EF4-FFF2-40B4-BE49-F238E27FC236}">
                <a16:creationId xmlns:a16="http://schemas.microsoft.com/office/drawing/2014/main" id="{FF77DE7B-C3A5-1638-0CD8-B07EC8259B82}"/>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flipH="1">
            <a:off x="7378017" y="0"/>
            <a:ext cx="4813983" cy="3818465"/>
          </a:xfrm>
          <a:prstGeom prst="rect">
            <a:avLst/>
          </a:prstGeom>
        </p:spPr>
      </p:pic>
      <p:sp>
        <p:nvSpPr>
          <p:cNvPr id="5" name="Text Placeholder 4">
            <a:extLst>
              <a:ext uri="{FF2B5EF4-FFF2-40B4-BE49-F238E27FC236}">
                <a16:creationId xmlns:a16="http://schemas.microsoft.com/office/drawing/2014/main" id="{7AC09629-83CC-CCDB-8494-573DBA479A68}"/>
              </a:ext>
            </a:extLst>
          </p:cNvPr>
          <p:cNvSpPr>
            <a:spLocks noGrp="1"/>
          </p:cNvSpPr>
          <p:nvPr>
            <p:ph type="body" sz="quarter" idx="13"/>
          </p:nvPr>
        </p:nvSpPr>
        <p:spPr>
          <a:xfrm>
            <a:off x="515936" y="2776538"/>
            <a:ext cx="7367973" cy="3189287"/>
          </a:xfrm>
        </p:spPr>
        <p:txBody>
          <a:bodyPr>
            <a:normAutofit/>
          </a:bodyPr>
          <a:lstStyle>
            <a:lvl1pPr marL="179388" indent="-179388">
              <a:buFontTx/>
              <a:buBlip>
                <a:blip r:embed="rId6">
                  <a:extLst>
                    <a:ext uri="{96DAC541-7B7A-43D3-8B79-37D633B846F1}">
                      <asvg:svgBlip xmlns:asvg="http://schemas.microsoft.com/office/drawing/2016/SVG/main" r:embed="rId7"/>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6171276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25">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icons-tex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521F7C9-0A1A-3418-BA0C-2F5D02C4DFB1}"/>
              </a:ext>
            </a:extLst>
          </p:cNvPr>
          <p:cNvSpPr>
            <a:spLocks noGrp="1"/>
          </p:cNvSpPr>
          <p:nvPr>
            <p:ph sz="half" idx="2"/>
          </p:nvPr>
        </p:nvSpPr>
        <p:spPr>
          <a:xfrm>
            <a:off x="6494461" y="1825625"/>
            <a:ext cx="5181600" cy="4351338"/>
          </a:xfrm>
        </p:spPr>
        <p:txBody>
          <a:bodyPr>
            <a:normAutofit/>
          </a:bodyPr>
          <a:lstStyle>
            <a:lvl1pPr marL="0" indent="0">
              <a:buFontTx/>
              <a:buNone/>
              <a:tabLst/>
              <a:defRPr sz="1800" b="0" i="0">
                <a:solidFill>
                  <a:schemeClr val="accent1"/>
                </a:solidFill>
                <a:latin typeface="Roboto Medium" panose="02000000000000000000" pitchFamily="2" charset="0"/>
                <a:ea typeface="Roboto Medium" panose="02000000000000000000" pitchFamily="2" charset="0"/>
              </a:defRPr>
            </a:lvl1pPr>
          </a:lstStyle>
          <a:p>
            <a:pPr lvl="0"/>
            <a:r>
              <a:rPr lang="en-GB"/>
              <a:t>Click to edit Master text style</a:t>
            </a:r>
          </a:p>
        </p:txBody>
      </p:sp>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5580063"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12" name="Text Placeholder 21">
            <a:extLst>
              <a:ext uri="{FF2B5EF4-FFF2-40B4-BE49-F238E27FC236}">
                <a16:creationId xmlns:a16="http://schemas.microsoft.com/office/drawing/2014/main" id="{59A68AAF-3AF4-BF96-5505-516E6AABE05A}"/>
              </a:ext>
            </a:extLst>
          </p:cNvPr>
          <p:cNvSpPr>
            <a:spLocks noGrp="1"/>
          </p:cNvSpPr>
          <p:nvPr>
            <p:ph type="body" sz="quarter" idx="11" hasCustomPrompt="1"/>
          </p:nvPr>
        </p:nvSpPr>
        <p:spPr>
          <a:xfrm>
            <a:off x="1216025" y="2101122"/>
            <a:ext cx="4879974" cy="328733"/>
          </a:xfrm>
          <a:noFill/>
        </p:spPr>
        <p:txBody>
          <a:bodyPr lIns="0" anchor="ctr"/>
          <a:lstStyle>
            <a:lvl1pPr marL="7620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Bullet point 1</a:t>
            </a:r>
            <a:endParaRPr lang="en-US"/>
          </a:p>
        </p:txBody>
      </p:sp>
      <p:sp>
        <p:nvSpPr>
          <p:cNvPr id="13" name="Text Placeholder 21">
            <a:extLst>
              <a:ext uri="{FF2B5EF4-FFF2-40B4-BE49-F238E27FC236}">
                <a16:creationId xmlns:a16="http://schemas.microsoft.com/office/drawing/2014/main" id="{DAA3BEC9-C508-4FFA-7763-8399791D273E}"/>
              </a:ext>
            </a:extLst>
          </p:cNvPr>
          <p:cNvSpPr>
            <a:spLocks noGrp="1"/>
          </p:cNvSpPr>
          <p:nvPr>
            <p:ph type="body" sz="quarter" idx="12" hasCustomPrompt="1"/>
          </p:nvPr>
        </p:nvSpPr>
        <p:spPr>
          <a:xfrm>
            <a:off x="1216024" y="2920737"/>
            <a:ext cx="4879975" cy="328733"/>
          </a:xfrm>
          <a:noFill/>
        </p:spPr>
        <p:txBody>
          <a:bodyPr lIns="0" anchor="ctr"/>
          <a:lstStyle>
            <a:lvl1pPr marL="7620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Bullet point 2</a:t>
            </a:r>
            <a:endParaRPr lang="en-US"/>
          </a:p>
        </p:txBody>
      </p:sp>
      <p:sp>
        <p:nvSpPr>
          <p:cNvPr id="14" name="Text Placeholder 21">
            <a:extLst>
              <a:ext uri="{FF2B5EF4-FFF2-40B4-BE49-F238E27FC236}">
                <a16:creationId xmlns:a16="http://schemas.microsoft.com/office/drawing/2014/main" id="{75E71F0D-7566-D61E-E434-DAD02352BB8F}"/>
              </a:ext>
            </a:extLst>
          </p:cNvPr>
          <p:cNvSpPr>
            <a:spLocks noGrp="1"/>
          </p:cNvSpPr>
          <p:nvPr>
            <p:ph type="body" sz="quarter" idx="13" hasCustomPrompt="1"/>
          </p:nvPr>
        </p:nvSpPr>
        <p:spPr>
          <a:xfrm>
            <a:off x="1216024" y="3740352"/>
            <a:ext cx="4879975" cy="328733"/>
          </a:xfrm>
          <a:noFill/>
        </p:spPr>
        <p:txBody>
          <a:bodyPr lIns="0" anchor="ctr"/>
          <a:lstStyle>
            <a:lvl1pPr marL="7620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Bullet point 3</a:t>
            </a:r>
            <a:endParaRPr lang="en-US"/>
          </a:p>
        </p:txBody>
      </p:sp>
      <p:sp>
        <p:nvSpPr>
          <p:cNvPr id="15" name="Text Placeholder 21">
            <a:extLst>
              <a:ext uri="{FF2B5EF4-FFF2-40B4-BE49-F238E27FC236}">
                <a16:creationId xmlns:a16="http://schemas.microsoft.com/office/drawing/2014/main" id="{4A9340D4-C190-AFE7-0E11-4278F04F5A8D}"/>
              </a:ext>
            </a:extLst>
          </p:cNvPr>
          <p:cNvSpPr>
            <a:spLocks noGrp="1"/>
          </p:cNvSpPr>
          <p:nvPr>
            <p:ph type="body" sz="quarter" idx="14" hasCustomPrompt="1"/>
          </p:nvPr>
        </p:nvSpPr>
        <p:spPr>
          <a:xfrm>
            <a:off x="1216024" y="4559967"/>
            <a:ext cx="4879975" cy="328733"/>
          </a:xfrm>
          <a:noFill/>
        </p:spPr>
        <p:txBody>
          <a:bodyPr lIns="0" anchor="ctr"/>
          <a:lstStyle>
            <a:lvl1pPr marL="7620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Bullet point 4</a:t>
            </a:r>
            <a:endParaRPr lang="en-US"/>
          </a:p>
        </p:txBody>
      </p:sp>
      <p:sp>
        <p:nvSpPr>
          <p:cNvPr id="16" name="Text Placeholder 21">
            <a:extLst>
              <a:ext uri="{FF2B5EF4-FFF2-40B4-BE49-F238E27FC236}">
                <a16:creationId xmlns:a16="http://schemas.microsoft.com/office/drawing/2014/main" id="{DD168763-6D55-6673-0C55-B7201BE1D09D}"/>
              </a:ext>
            </a:extLst>
          </p:cNvPr>
          <p:cNvSpPr>
            <a:spLocks noGrp="1"/>
          </p:cNvSpPr>
          <p:nvPr>
            <p:ph type="body" sz="quarter" idx="15" hasCustomPrompt="1"/>
          </p:nvPr>
        </p:nvSpPr>
        <p:spPr>
          <a:xfrm>
            <a:off x="1216024" y="5379581"/>
            <a:ext cx="4879975" cy="328733"/>
          </a:xfrm>
          <a:noFill/>
        </p:spPr>
        <p:txBody>
          <a:bodyPr lIns="0" anchor="ctr"/>
          <a:lstStyle>
            <a:lvl1pPr marL="7620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Bullet point 5</a:t>
            </a:r>
            <a:endParaRPr lang="en-US"/>
          </a:p>
        </p:txBody>
      </p:sp>
      <p:sp>
        <p:nvSpPr>
          <p:cNvPr id="18" name="Picture Placeholder 17">
            <a:extLst>
              <a:ext uri="{FF2B5EF4-FFF2-40B4-BE49-F238E27FC236}">
                <a16:creationId xmlns:a16="http://schemas.microsoft.com/office/drawing/2014/main" id="{58312E86-E385-F145-9665-03D948898C3C}"/>
              </a:ext>
            </a:extLst>
          </p:cNvPr>
          <p:cNvSpPr>
            <a:spLocks noGrp="1"/>
          </p:cNvSpPr>
          <p:nvPr>
            <p:ph type="pic" sz="quarter" idx="16" hasCustomPrompt="1"/>
          </p:nvPr>
        </p:nvSpPr>
        <p:spPr>
          <a:xfrm>
            <a:off x="515939" y="1995488"/>
            <a:ext cx="540000" cy="540000"/>
          </a:xfrm>
        </p:spPr>
        <p:txBody>
          <a:bodyPr anchor="ctr">
            <a:normAutofit/>
          </a:bodyPr>
          <a:lstStyle>
            <a:lvl1pPr marL="0" indent="0" algn="ctr">
              <a:buNone/>
              <a:defRPr sz="1000"/>
            </a:lvl1pPr>
          </a:lstStyle>
          <a:p>
            <a:r>
              <a:rPr lang="en-US"/>
              <a:t>Icon</a:t>
            </a:r>
          </a:p>
        </p:txBody>
      </p:sp>
      <p:sp>
        <p:nvSpPr>
          <p:cNvPr id="19" name="Picture Placeholder 17">
            <a:extLst>
              <a:ext uri="{FF2B5EF4-FFF2-40B4-BE49-F238E27FC236}">
                <a16:creationId xmlns:a16="http://schemas.microsoft.com/office/drawing/2014/main" id="{8CF5F1CA-BBB6-C91F-6AEA-34F7534CF395}"/>
              </a:ext>
            </a:extLst>
          </p:cNvPr>
          <p:cNvSpPr>
            <a:spLocks noGrp="1"/>
          </p:cNvSpPr>
          <p:nvPr>
            <p:ph type="pic" sz="quarter" idx="17" hasCustomPrompt="1"/>
          </p:nvPr>
        </p:nvSpPr>
        <p:spPr>
          <a:xfrm>
            <a:off x="515939" y="2815103"/>
            <a:ext cx="540000" cy="540000"/>
          </a:xfrm>
        </p:spPr>
        <p:txBody>
          <a:bodyPr anchor="ctr">
            <a:normAutofit/>
          </a:bodyPr>
          <a:lstStyle>
            <a:lvl1pPr marL="0" indent="0" algn="ctr">
              <a:buNone/>
              <a:defRPr sz="1000"/>
            </a:lvl1pPr>
          </a:lstStyle>
          <a:p>
            <a:r>
              <a:rPr lang="en-US"/>
              <a:t>Icon</a:t>
            </a:r>
          </a:p>
        </p:txBody>
      </p:sp>
      <p:sp>
        <p:nvSpPr>
          <p:cNvPr id="21" name="Picture Placeholder 17">
            <a:extLst>
              <a:ext uri="{FF2B5EF4-FFF2-40B4-BE49-F238E27FC236}">
                <a16:creationId xmlns:a16="http://schemas.microsoft.com/office/drawing/2014/main" id="{F8916617-C631-C04C-87BC-F50CB40D6431}"/>
              </a:ext>
            </a:extLst>
          </p:cNvPr>
          <p:cNvSpPr>
            <a:spLocks noGrp="1"/>
          </p:cNvSpPr>
          <p:nvPr>
            <p:ph type="pic" sz="quarter" idx="18" hasCustomPrompt="1"/>
          </p:nvPr>
        </p:nvSpPr>
        <p:spPr>
          <a:xfrm>
            <a:off x="515939" y="3634718"/>
            <a:ext cx="540000" cy="540000"/>
          </a:xfrm>
        </p:spPr>
        <p:txBody>
          <a:bodyPr anchor="ctr">
            <a:normAutofit/>
          </a:bodyPr>
          <a:lstStyle>
            <a:lvl1pPr marL="0" indent="0" algn="ctr">
              <a:buNone/>
              <a:defRPr sz="1000"/>
            </a:lvl1pPr>
          </a:lstStyle>
          <a:p>
            <a:r>
              <a:rPr lang="en-US"/>
              <a:t>Icon</a:t>
            </a:r>
          </a:p>
        </p:txBody>
      </p:sp>
      <p:sp>
        <p:nvSpPr>
          <p:cNvPr id="22" name="Picture Placeholder 17">
            <a:extLst>
              <a:ext uri="{FF2B5EF4-FFF2-40B4-BE49-F238E27FC236}">
                <a16:creationId xmlns:a16="http://schemas.microsoft.com/office/drawing/2014/main" id="{90A964FD-8EDE-3A1A-70F3-D33CBD4C817E}"/>
              </a:ext>
            </a:extLst>
          </p:cNvPr>
          <p:cNvSpPr>
            <a:spLocks noGrp="1"/>
          </p:cNvSpPr>
          <p:nvPr>
            <p:ph type="pic" sz="quarter" idx="19" hasCustomPrompt="1"/>
          </p:nvPr>
        </p:nvSpPr>
        <p:spPr>
          <a:xfrm>
            <a:off x="515939" y="4454333"/>
            <a:ext cx="540000" cy="540000"/>
          </a:xfrm>
        </p:spPr>
        <p:txBody>
          <a:bodyPr anchor="ctr">
            <a:normAutofit/>
          </a:bodyPr>
          <a:lstStyle>
            <a:lvl1pPr marL="0" indent="0" algn="ctr">
              <a:buNone/>
              <a:defRPr sz="1000"/>
            </a:lvl1pPr>
          </a:lstStyle>
          <a:p>
            <a:r>
              <a:rPr lang="en-US"/>
              <a:t>Icon</a:t>
            </a:r>
          </a:p>
        </p:txBody>
      </p:sp>
      <p:sp>
        <p:nvSpPr>
          <p:cNvPr id="23" name="Picture Placeholder 17">
            <a:extLst>
              <a:ext uri="{FF2B5EF4-FFF2-40B4-BE49-F238E27FC236}">
                <a16:creationId xmlns:a16="http://schemas.microsoft.com/office/drawing/2014/main" id="{3BA43FE1-1500-78FA-631A-F3B5C6E0A1CA}"/>
              </a:ext>
            </a:extLst>
          </p:cNvPr>
          <p:cNvSpPr>
            <a:spLocks noGrp="1"/>
          </p:cNvSpPr>
          <p:nvPr>
            <p:ph type="pic" sz="quarter" idx="20" hasCustomPrompt="1"/>
          </p:nvPr>
        </p:nvSpPr>
        <p:spPr>
          <a:xfrm>
            <a:off x="515939" y="5273947"/>
            <a:ext cx="540000" cy="540000"/>
          </a:xfrm>
        </p:spPr>
        <p:txBody>
          <a:bodyPr anchor="ctr">
            <a:normAutofit/>
          </a:bodyPr>
          <a:lstStyle>
            <a:lvl1pPr marL="0" indent="0" algn="ctr">
              <a:buNone/>
              <a:defRPr sz="1000"/>
            </a:lvl1pPr>
          </a:lstStyle>
          <a:p>
            <a:r>
              <a:rPr lang="en-US"/>
              <a:t>Icon</a:t>
            </a:r>
          </a:p>
        </p:txBody>
      </p:sp>
      <p:pic>
        <p:nvPicPr>
          <p:cNvPr id="2" name="Graphic 1">
            <a:extLst>
              <a:ext uri="{FF2B5EF4-FFF2-40B4-BE49-F238E27FC236}">
                <a16:creationId xmlns:a16="http://schemas.microsoft.com/office/drawing/2014/main" id="{37E68B1B-30E2-5CC1-F156-8C7BDEC0617D}"/>
              </a:ext>
            </a:extLst>
          </p:cNvPr>
          <p:cNvPicPr>
            <a:picLocks noChangeAspect="1"/>
          </p:cNvPicPr>
          <p:nvPr userDrawn="1"/>
        </p:nvPicPr>
        <p:blipFill>
          <a:blip r:embed="rId4">
            <a:extLst>
              <a:ext uri="{96DAC541-7B7A-43D3-8B79-37D633B846F1}">
                <asvg:svgBlip xmlns:asvg="http://schemas.microsoft.com/office/drawing/2016/SVG/main" r:embed="rId5"/>
              </a:ext>
            </a:extLst>
          </a:blip>
          <a:srcRect l="32711" t="34137" r="3566" b="-23213"/>
          <a:stretch/>
        </p:blipFill>
        <p:spPr>
          <a:xfrm flipH="1">
            <a:off x="9172280" y="0"/>
            <a:ext cx="3019720" cy="2395251"/>
          </a:xfrm>
          <a:prstGeom prst="rect">
            <a:avLst/>
          </a:prstGeom>
        </p:spPr>
      </p:pic>
    </p:spTree>
    <p:extLst>
      <p:ext uri="{BB962C8B-B14F-4D97-AF65-F5344CB8AC3E}">
        <p14:creationId xmlns:p14="http://schemas.microsoft.com/office/powerpoint/2010/main" val="12167715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tabl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5580063"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6" name="Table Placeholder 5">
            <a:extLst>
              <a:ext uri="{FF2B5EF4-FFF2-40B4-BE49-F238E27FC236}">
                <a16:creationId xmlns:a16="http://schemas.microsoft.com/office/drawing/2014/main" id="{38798E66-338C-021A-F04E-0DFCF5C7EBCD}"/>
              </a:ext>
            </a:extLst>
          </p:cNvPr>
          <p:cNvSpPr>
            <a:spLocks noGrp="1"/>
          </p:cNvSpPr>
          <p:nvPr>
            <p:ph type="tbl" sz="quarter" idx="11"/>
          </p:nvPr>
        </p:nvSpPr>
        <p:spPr>
          <a:xfrm>
            <a:off x="515937" y="1818895"/>
            <a:ext cx="11160125" cy="4358068"/>
          </a:xfrm>
        </p:spPr>
        <p:txBody>
          <a:bodyPr lIns="0">
            <a:norm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pic>
        <p:nvPicPr>
          <p:cNvPr id="2" name="Graphic 1">
            <a:extLst>
              <a:ext uri="{FF2B5EF4-FFF2-40B4-BE49-F238E27FC236}">
                <a16:creationId xmlns:a16="http://schemas.microsoft.com/office/drawing/2014/main" id="{BF678E27-B8D3-D20F-1B02-391C09196634}"/>
              </a:ext>
            </a:extLst>
          </p:cNvPr>
          <p:cNvPicPr>
            <a:picLocks noChangeAspect="1"/>
          </p:cNvPicPr>
          <p:nvPr userDrawn="1"/>
        </p:nvPicPr>
        <p:blipFill>
          <a:blip r:embed="rId4">
            <a:extLst>
              <a:ext uri="{96DAC541-7B7A-43D3-8B79-37D633B846F1}">
                <asvg:svgBlip xmlns:asvg="http://schemas.microsoft.com/office/drawing/2016/SVG/main" r:embed="rId5"/>
              </a:ext>
            </a:extLst>
          </a:blip>
          <a:srcRect l="32711" t="34137" r="3566" b="-23213"/>
          <a:stretch/>
        </p:blipFill>
        <p:spPr>
          <a:xfrm flipH="1">
            <a:off x="9172280" y="0"/>
            <a:ext cx="3019720" cy="2395251"/>
          </a:xfrm>
          <a:prstGeom prst="rect">
            <a:avLst/>
          </a:prstGeom>
        </p:spPr>
      </p:pic>
    </p:spTree>
    <p:extLst>
      <p:ext uri="{BB962C8B-B14F-4D97-AF65-F5344CB8AC3E}">
        <p14:creationId xmlns:p14="http://schemas.microsoft.com/office/powerpoint/2010/main" val="2654509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half-and-half-nav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6096000"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9F8CA8F3-D3FC-56AB-A1D8-2AE37C07B84B}"/>
              </a:ext>
            </a:extLst>
          </p:cNvPr>
          <p:cNvSpPr>
            <a:spLocks noGrp="1"/>
          </p:cNvSpPr>
          <p:nvPr>
            <p:ph type="body" sz="quarter" idx="12" hasCustomPrompt="1"/>
          </p:nvPr>
        </p:nvSpPr>
        <p:spPr>
          <a:xfrm>
            <a:off x="6599998" y="1449388"/>
            <a:ext cx="5074593" cy="2431496"/>
          </a:xfrm>
        </p:spPr>
        <p:txBody>
          <a:bodyPr lIns="0">
            <a:normAutofit/>
          </a:bodyPr>
          <a:lstStyle>
            <a:lvl1pPr marL="187325" indent="-187325">
              <a:buFontTx/>
              <a:buBlip>
                <a:blip r:embed="rId4">
                  <a:extLst>
                    <a:ext uri="{96DAC541-7B7A-43D3-8B79-37D633B846F1}">
                      <asvg:svgBlip xmlns:asvg="http://schemas.microsoft.com/office/drawing/2016/SVG/main" r:embed="rId5"/>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pic>
        <p:nvPicPr>
          <p:cNvPr id="10" name="Graphic 9">
            <a:extLst>
              <a:ext uri="{FF2B5EF4-FFF2-40B4-BE49-F238E27FC236}">
                <a16:creationId xmlns:a16="http://schemas.microsoft.com/office/drawing/2014/main" id="{3B092472-5ED0-CA1F-CFF4-865E7B0EF412}"/>
              </a:ext>
            </a:extLst>
          </p:cNvPr>
          <p:cNvPicPr>
            <a:picLocks noChangeAspect="1"/>
          </p:cNvPicPr>
          <p:nvPr userDrawn="1"/>
        </p:nvPicPr>
        <p:blipFill>
          <a:blip r:embed="rId8">
            <a:extLst>
              <a:ext uri="{96DAC541-7B7A-43D3-8B79-37D633B846F1}">
                <asvg:svgBlip xmlns:asvg="http://schemas.microsoft.com/office/drawing/2016/SVG/main" r:embed="rId9"/>
              </a:ext>
            </a:extLst>
          </a:blip>
          <a:srcRect l="41265" t="34137" r="-4988" b="-23213"/>
          <a:stretch/>
        </p:blipFill>
        <p:spPr>
          <a:xfrm rot="10800000">
            <a:off x="7378017" y="3039535"/>
            <a:ext cx="4813983" cy="3818465"/>
          </a:xfrm>
          <a:prstGeom prst="rect">
            <a:avLst/>
          </a:prstGeom>
        </p:spPr>
      </p:pic>
      <p:sp>
        <p:nvSpPr>
          <p:cNvPr id="2" name="Content Placeholder 3">
            <a:extLst>
              <a:ext uri="{FF2B5EF4-FFF2-40B4-BE49-F238E27FC236}">
                <a16:creationId xmlns:a16="http://schemas.microsoft.com/office/drawing/2014/main" id="{63D565CB-36DF-3EC7-12A0-3C330890F67C}"/>
              </a:ext>
            </a:extLst>
          </p:cNvPr>
          <p:cNvSpPr>
            <a:spLocks noGrp="1"/>
          </p:cNvSpPr>
          <p:nvPr>
            <p:ph sz="half" idx="11"/>
          </p:nvPr>
        </p:nvSpPr>
        <p:spPr>
          <a:xfrm>
            <a:off x="515938" y="1825625"/>
            <a:ext cx="5183070" cy="4351338"/>
          </a:xfrm>
        </p:spPr>
        <p:txBody>
          <a:bodyPr lIns="0">
            <a:normAutofit/>
          </a:bodyPr>
          <a:lstStyle>
            <a:lvl1pPr marL="0" indent="0">
              <a:buClr>
                <a:schemeClr val="tx2"/>
              </a:buClr>
              <a:buFontTx/>
              <a:buNone/>
              <a:tabLst/>
              <a:defRPr sz="1800" b="1" i="0">
                <a:solidFill>
                  <a:schemeClr val="accent1"/>
                </a:solidFill>
                <a:latin typeface="Roboto" panose="02000000000000000000" pitchFamily="2" charset="0"/>
                <a:ea typeface="Roboto" panose="02000000000000000000" pitchFamily="2" charset="0"/>
              </a:defRPr>
            </a:lvl1pPr>
          </a:lstStyle>
          <a:p>
            <a:pPr lvl="0"/>
            <a:r>
              <a:rPr lang="en-GB"/>
              <a:t>Click to edit Master text style</a:t>
            </a:r>
          </a:p>
        </p:txBody>
      </p:sp>
    </p:spTree>
    <p:extLst>
      <p:ext uri="{BB962C8B-B14F-4D97-AF65-F5344CB8AC3E}">
        <p14:creationId xmlns:p14="http://schemas.microsoft.com/office/powerpoint/2010/main" val="4249880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half-and-half-cerulea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6096000" y="0"/>
            <a:ext cx="6096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9F8CA8F3-D3FC-56AB-A1D8-2AE37C07B84B}"/>
              </a:ext>
            </a:extLst>
          </p:cNvPr>
          <p:cNvSpPr>
            <a:spLocks noGrp="1"/>
          </p:cNvSpPr>
          <p:nvPr>
            <p:ph type="body" sz="quarter" idx="12" hasCustomPrompt="1"/>
          </p:nvPr>
        </p:nvSpPr>
        <p:spPr>
          <a:xfrm>
            <a:off x="6599998" y="1449388"/>
            <a:ext cx="5074593" cy="2431496"/>
          </a:xfrm>
        </p:spPr>
        <p:txBody>
          <a:bodyPr lIns="0">
            <a:normAutofit/>
          </a:bodyPr>
          <a:lstStyle>
            <a:lvl1pPr marL="187325" indent="-187325">
              <a:buFontTx/>
              <a:buBlip>
                <a:blip r:embed="rId4">
                  <a:extLst>
                    <a:ext uri="{96DAC541-7B7A-43D3-8B79-37D633B846F1}">
                      <asvg:svgBlip xmlns:asvg="http://schemas.microsoft.com/office/drawing/2016/SVG/main" r:embed="rId5"/>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sp>
        <p:nvSpPr>
          <p:cNvPr id="12" name="Content Placeholder 3">
            <a:extLst>
              <a:ext uri="{FF2B5EF4-FFF2-40B4-BE49-F238E27FC236}">
                <a16:creationId xmlns:a16="http://schemas.microsoft.com/office/drawing/2014/main" id="{7C53AFAE-39BC-D683-91F8-0278AA57143B}"/>
              </a:ext>
            </a:extLst>
          </p:cNvPr>
          <p:cNvSpPr>
            <a:spLocks noGrp="1"/>
          </p:cNvSpPr>
          <p:nvPr>
            <p:ph sz="half" idx="11"/>
          </p:nvPr>
        </p:nvSpPr>
        <p:spPr>
          <a:xfrm>
            <a:off x="515938" y="1825625"/>
            <a:ext cx="5183070" cy="4351338"/>
          </a:xfrm>
        </p:spPr>
        <p:txBody>
          <a:bodyPr lIns="0">
            <a:normAutofit/>
          </a:bodyPr>
          <a:lstStyle>
            <a:lvl1pPr marL="0" indent="0">
              <a:buClr>
                <a:schemeClr val="tx2"/>
              </a:buClr>
              <a:buFontTx/>
              <a:buNone/>
              <a:tabLst/>
              <a:defRPr sz="1800" b="1" i="0">
                <a:solidFill>
                  <a:schemeClr val="accent1"/>
                </a:solidFill>
                <a:latin typeface="Roboto" panose="02000000000000000000" pitchFamily="2" charset="0"/>
                <a:ea typeface="Roboto" panose="02000000000000000000" pitchFamily="2" charset="0"/>
              </a:defRPr>
            </a:lvl1pPr>
          </a:lstStyle>
          <a:p>
            <a:pPr lvl="0"/>
            <a:r>
              <a:rPr lang="en-GB"/>
              <a:t>Click to edit Master text style</a:t>
            </a:r>
          </a:p>
        </p:txBody>
      </p:sp>
      <p:pic>
        <p:nvPicPr>
          <p:cNvPr id="2" name="Graphic 1">
            <a:extLst>
              <a:ext uri="{FF2B5EF4-FFF2-40B4-BE49-F238E27FC236}">
                <a16:creationId xmlns:a16="http://schemas.microsoft.com/office/drawing/2014/main" id="{BC9A82B5-2F71-014A-F3B4-A60DBF18C6D3}"/>
              </a:ext>
            </a:extLst>
          </p:cNvPr>
          <p:cNvPicPr>
            <a:picLocks noChangeAspect="1"/>
          </p:cNvPicPr>
          <p:nvPr userDrawn="1"/>
        </p:nvPicPr>
        <p:blipFill>
          <a:blip r:embed="rId8">
            <a:extLst>
              <a:ext uri="{96DAC541-7B7A-43D3-8B79-37D633B846F1}">
                <asvg:svgBlip xmlns:asvg="http://schemas.microsoft.com/office/drawing/2016/SVG/main" r:embed="rId9"/>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38298487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half-and-half-r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6096000" y="0"/>
            <a:ext cx="6096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5" name="Content Placeholder 3">
            <a:extLst>
              <a:ext uri="{FF2B5EF4-FFF2-40B4-BE49-F238E27FC236}">
                <a16:creationId xmlns:a16="http://schemas.microsoft.com/office/drawing/2014/main" id="{C49D1AF9-8658-9DE6-F5B8-72F1D390AEB8}"/>
              </a:ext>
            </a:extLst>
          </p:cNvPr>
          <p:cNvSpPr>
            <a:spLocks noGrp="1"/>
          </p:cNvSpPr>
          <p:nvPr>
            <p:ph sz="half" idx="11"/>
          </p:nvPr>
        </p:nvSpPr>
        <p:spPr>
          <a:xfrm>
            <a:off x="515938" y="1825625"/>
            <a:ext cx="5183070" cy="4351338"/>
          </a:xfrm>
        </p:spPr>
        <p:txBody>
          <a:bodyPr lIns="0">
            <a:normAutofit/>
          </a:bodyPr>
          <a:lstStyle>
            <a:lvl1pPr marL="0" indent="0">
              <a:buClr>
                <a:schemeClr val="tx2"/>
              </a:buClr>
              <a:buFontTx/>
              <a:buNone/>
              <a:tabLst/>
              <a:defRPr sz="1800" b="1" i="0">
                <a:solidFill>
                  <a:schemeClr val="accent1"/>
                </a:solidFill>
                <a:latin typeface="Roboto" panose="02000000000000000000" pitchFamily="2" charset="0"/>
                <a:ea typeface="Roboto" panose="02000000000000000000" pitchFamily="2" charset="0"/>
              </a:defRPr>
            </a:lvl1pPr>
          </a:lstStyle>
          <a:p>
            <a:pPr lvl="0"/>
            <a:r>
              <a:rPr lang="en-GB"/>
              <a:t>Click to edit Master text style</a:t>
            </a:r>
          </a:p>
        </p:txBody>
      </p:sp>
      <p:pic>
        <p:nvPicPr>
          <p:cNvPr id="2" name="Graphic 1">
            <a:extLst>
              <a:ext uri="{FF2B5EF4-FFF2-40B4-BE49-F238E27FC236}">
                <a16:creationId xmlns:a16="http://schemas.microsoft.com/office/drawing/2014/main" id="{7B710C5D-330D-FBFB-4169-E57FFF9047B8}"/>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
        <p:nvSpPr>
          <p:cNvPr id="4" name="Text Placeholder 17">
            <a:extLst>
              <a:ext uri="{FF2B5EF4-FFF2-40B4-BE49-F238E27FC236}">
                <a16:creationId xmlns:a16="http://schemas.microsoft.com/office/drawing/2014/main" id="{643124BB-2A82-5072-4DC0-CE60E15594E5}"/>
              </a:ext>
            </a:extLst>
          </p:cNvPr>
          <p:cNvSpPr>
            <a:spLocks noGrp="1"/>
          </p:cNvSpPr>
          <p:nvPr>
            <p:ph type="body" sz="quarter" idx="12" hasCustomPrompt="1"/>
          </p:nvPr>
        </p:nvSpPr>
        <p:spPr>
          <a:xfrm>
            <a:off x="6599998" y="1449388"/>
            <a:ext cx="5074593" cy="2431496"/>
          </a:xfrm>
        </p:spPr>
        <p:txBody>
          <a:bodyPr lIns="0">
            <a:normAutofit/>
          </a:bodyPr>
          <a:lstStyle>
            <a:lvl1pPr marL="187325" indent="-187325">
              <a:buFontTx/>
              <a:buBlip>
                <a:blip r:embed="rId6">
                  <a:extLst>
                    <a:ext uri="{96DAC541-7B7A-43D3-8B79-37D633B846F1}">
                      <asvg:svgBlip xmlns:asvg="http://schemas.microsoft.com/office/drawing/2016/SVG/main" r:embed="rId7"/>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8">
                  <a:extLst>
                    <a:ext uri="{96DAC541-7B7A-43D3-8B79-37D633B846F1}">
                      <asvg:svgBlip xmlns:asvg="http://schemas.microsoft.com/office/drawing/2016/SVG/main" r:embed="rId9"/>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spTree>
    <p:extLst>
      <p:ext uri="{BB962C8B-B14F-4D97-AF65-F5344CB8AC3E}">
        <p14:creationId xmlns:p14="http://schemas.microsoft.com/office/powerpoint/2010/main" val="3950526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half-and-half-navy-pictur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9F8CA8F3-D3FC-56AB-A1D8-2AE37C07B84B}"/>
              </a:ext>
            </a:extLst>
          </p:cNvPr>
          <p:cNvSpPr>
            <a:spLocks noGrp="1"/>
          </p:cNvSpPr>
          <p:nvPr>
            <p:ph type="body" sz="quarter" idx="12" hasCustomPrompt="1"/>
          </p:nvPr>
        </p:nvSpPr>
        <p:spPr>
          <a:xfrm>
            <a:off x="515938" y="1449388"/>
            <a:ext cx="5074593" cy="2431496"/>
          </a:xfrm>
        </p:spPr>
        <p:txBody>
          <a:bodyPr lIns="0">
            <a:normAutofit/>
          </a:bodyPr>
          <a:lstStyle>
            <a:lvl1pPr marL="187325" indent="-187325">
              <a:buFontTx/>
              <a:buBlip>
                <a:blip r:embed="rId2">
                  <a:extLst>
                    <a:ext uri="{96DAC541-7B7A-43D3-8B79-37D633B846F1}">
                      <asvg:svgBlip xmlns:asvg="http://schemas.microsoft.com/office/drawing/2016/SVG/main" r:embed="rId3"/>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2">
                  <a:extLst>
                    <a:ext uri="{96DAC541-7B7A-43D3-8B79-37D633B846F1}">
                      <asvg:svgBlip xmlns:asvg="http://schemas.microsoft.com/office/drawing/2016/SVG/main" r:embed="rId3"/>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pic>
        <p:nvPicPr>
          <p:cNvPr id="4" name="Graphic 3">
            <a:extLst>
              <a:ext uri="{FF2B5EF4-FFF2-40B4-BE49-F238E27FC236}">
                <a16:creationId xmlns:a16="http://schemas.microsoft.com/office/drawing/2014/main" id="{88927633-8631-89A5-9103-3389BDCC94F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0795581" y="6345238"/>
            <a:ext cx="880482" cy="310361"/>
          </a:xfrm>
          <a:prstGeom prst="rect">
            <a:avLst/>
          </a:prstGeom>
        </p:spPr>
      </p:pic>
      <p:sp>
        <p:nvSpPr>
          <p:cNvPr id="5" name="Picture Placeholder 6">
            <a:extLst>
              <a:ext uri="{FF2B5EF4-FFF2-40B4-BE49-F238E27FC236}">
                <a16:creationId xmlns:a16="http://schemas.microsoft.com/office/drawing/2014/main" id="{C84E079A-766A-E553-A0C8-182A0D31FF6A}"/>
              </a:ext>
            </a:extLst>
          </p:cNvPr>
          <p:cNvSpPr>
            <a:spLocks noGrp="1"/>
          </p:cNvSpPr>
          <p:nvPr>
            <p:ph type="pic" sz="quarter" idx="13"/>
          </p:nvPr>
        </p:nvSpPr>
        <p:spPr>
          <a:xfrm>
            <a:off x="6106469" y="0"/>
            <a:ext cx="6085531" cy="6857999"/>
          </a:xfrm>
        </p:spPr>
        <p:txBody>
          <a:bodyPr>
            <a:norm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pic>
        <p:nvPicPr>
          <p:cNvPr id="8" name="Graphic 7">
            <a:extLst>
              <a:ext uri="{FF2B5EF4-FFF2-40B4-BE49-F238E27FC236}">
                <a16:creationId xmlns:a16="http://schemas.microsoft.com/office/drawing/2014/main" id="{CEBFC214-FE73-21B2-FB9D-354BE0B0612F}"/>
              </a:ext>
            </a:extLst>
          </p:cNvPr>
          <p:cNvPicPr>
            <a:picLocks noChangeAspect="1"/>
          </p:cNvPicPr>
          <p:nvPr userDrawn="1"/>
        </p:nvPicPr>
        <p:blipFill>
          <a:blip r:embed="rId8">
            <a:extLst>
              <a:ext uri="{96DAC541-7B7A-43D3-8B79-37D633B846F1}">
                <asvg:svgBlip xmlns:asvg="http://schemas.microsoft.com/office/drawing/2016/SVG/main" r:embed="rId9"/>
              </a:ext>
            </a:extLst>
          </a:blip>
          <a:srcRect l="41265" t="34137" r="-4988" b="-23213"/>
          <a:stretch/>
        </p:blipFill>
        <p:spPr>
          <a:xfrm rot="10800000" flipH="1">
            <a:off x="0" y="3039535"/>
            <a:ext cx="4813983" cy="3818465"/>
          </a:xfrm>
          <a:prstGeom prst="rect">
            <a:avLst/>
          </a:prstGeom>
        </p:spPr>
      </p:pic>
    </p:spTree>
    <p:extLst>
      <p:ext uri="{BB962C8B-B14F-4D97-AF65-F5344CB8AC3E}">
        <p14:creationId xmlns:p14="http://schemas.microsoft.com/office/powerpoint/2010/main" val="62666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front-cover-3-line-titl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6096000" y="2757435"/>
            <a:ext cx="5580063" cy="2158941"/>
          </a:xfrm>
        </p:spPr>
        <p:txBody>
          <a:bodyPr lIns="0">
            <a:noAutofit/>
          </a:bodyPr>
          <a:lstStyle>
            <a:lvl1pPr marL="0" indent="0">
              <a:spcBef>
                <a:spcPts val="0"/>
              </a:spcBef>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a:t>
            </a:r>
            <a:br>
              <a:rPr lang="en-GB"/>
            </a:br>
            <a:r>
              <a:rPr lang="en-GB"/>
              <a:t>MASTER </a:t>
            </a:r>
            <a:br>
              <a:rPr lang="en-GB"/>
            </a:br>
            <a:r>
              <a:rPr lang="en-GB"/>
              <a:t>TEXT STYLES</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6096000" y="5023569"/>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6096000" y="271730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6096000" y="5325745"/>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4" name="Graphic 3">
            <a:extLst>
              <a:ext uri="{FF2B5EF4-FFF2-40B4-BE49-F238E27FC236}">
                <a16:creationId xmlns:a16="http://schemas.microsoft.com/office/drawing/2014/main" id="{2B9BE132-3220-D88E-1D55-EA3F161AE5E6}"/>
              </a:ext>
            </a:extLst>
          </p:cNvPr>
          <p:cNvPicPr>
            <a:picLocks noChangeAspect="1"/>
          </p:cNvPicPr>
          <p:nvPr userDrawn="1"/>
        </p:nvPicPr>
        <p:blipFill>
          <a:blip r:embed="rId2">
            <a:extLst>
              <a:ext uri="{96DAC541-7B7A-43D3-8B79-37D633B846F1}">
                <asvg:svgBlip xmlns:asvg="http://schemas.microsoft.com/office/drawing/2016/SVG/main" r:embed="rId3"/>
              </a:ext>
            </a:extLst>
          </a:blip>
          <a:srcRect l="41265" t="34137" r="-4988" b="-23213"/>
          <a:stretch/>
        </p:blipFill>
        <p:spPr>
          <a:xfrm rot="10800000" flipH="1">
            <a:off x="-10469" y="3039534"/>
            <a:ext cx="4813983" cy="3818465"/>
          </a:xfrm>
          <a:prstGeom prst="rect">
            <a:avLst/>
          </a:prstGeom>
        </p:spPr>
      </p:pic>
      <p:pic>
        <p:nvPicPr>
          <p:cNvPr id="5" name="Graphic 4">
            <a:extLst>
              <a:ext uri="{FF2B5EF4-FFF2-40B4-BE49-F238E27FC236}">
                <a16:creationId xmlns:a16="http://schemas.microsoft.com/office/drawing/2014/main" id="{69252558-265C-4AC5-A8E9-678D5EDF822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096000" y="1132228"/>
            <a:ext cx="1803295" cy="960829"/>
          </a:xfrm>
          <a:prstGeom prst="rect">
            <a:avLst/>
          </a:prstGeom>
        </p:spPr>
      </p:pic>
    </p:spTree>
    <p:extLst>
      <p:ext uri="{BB962C8B-B14F-4D97-AF65-F5344CB8AC3E}">
        <p14:creationId xmlns:p14="http://schemas.microsoft.com/office/powerpoint/2010/main" val="23888470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half-and-half-cerulean-pictur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E972285E-882F-09A2-6CE8-59C473F9C59E}"/>
              </a:ext>
            </a:extLst>
          </p:cNvPr>
          <p:cNvSpPr>
            <a:spLocks noGrp="1"/>
          </p:cNvSpPr>
          <p:nvPr>
            <p:ph type="pic" sz="quarter" idx="13"/>
          </p:nvPr>
        </p:nvSpPr>
        <p:spPr>
          <a:xfrm>
            <a:off x="6106469" y="0"/>
            <a:ext cx="6085531" cy="6857999"/>
          </a:xfrm>
        </p:spPr>
        <p:txBody>
          <a:bodyPr>
            <a:norm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9F8CA8F3-D3FC-56AB-A1D8-2AE37C07B84B}"/>
              </a:ext>
            </a:extLst>
          </p:cNvPr>
          <p:cNvSpPr>
            <a:spLocks noGrp="1"/>
          </p:cNvSpPr>
          <p:nvPr>
            <p:ph type="body" sz="quarter" idx="12" hasCustomPrompt="1"/>
          </p:nvPr>
        </p:nvSpPr>
        <p:spPr>
          <a:xfrm>
            <a:off x="515938" y="1449388"/>
            <a:ext cx="5074593" cy="2431496"/>
          </a:xfrm>
        </p:spPr>
        <p:txBody>
          <a:bodyPr lIns="0">
            <a:normAutofit/>
          </a:bodyPr>
          <a:lstStyle>
            <a:lvl1pPr marL="187325" indent="-187325">
              <a:buFontTx/>
              <a:buBlip>
                <a:blip r:embed="rId2">
                  <a:extLst>
                    <a:ext uri="{96DAC541-7B7A-43D3-8B79-37D633B846F1}">
                      <asvg:svgBlip xmlns:asvg="http://schemas.microsoft.com/office/drawing/2016/SVG/main" r:embed="rId3"/>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6">
                  <a:extLst>
                    <a:ext uri="{96DAC541-7B7A-43D3-8B79-37D633B846F1}">
                      <asvg:svgBlip xmlns:asvg="http://schemas.microsoft.com/office/drawing/2016/SVG/main" r:embed="rId7"/>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pic>
        <p:nvPicPr>
          <p:cNvPr id="4" name="Graphic 3">
            <a:extLst>
              <a:ext uri="{FF2B5EF4-FFF2-40B4-BE49-F238E27FC236}">
                <a16:creationId xmlns:a16="http://schemas.microsoft.com/office/drawing/2014/main" id="{1B53FE7B-8FA0-13F9-21B4-757EE2749FF7}"/>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0795581" y="6345238"/>
            <a:ext cx="880482" cy="310361"/>
          </a:xfrm>
          <a:prstGeom prst="rect">
            <a:avLst/>
          </a:prstGeom>
        </p:spPr>
      </p:pic>
      <p:pic>
        <p:nvPicPr>
          <p:cNvPr id="5" name="Graphic 4">
            <a:extLst>
              <a:ext uri="{FF2B5EF4-FFF2-40B4-BE49-F238E27FC236}">
                <a16:creationId xmlns:a16="http://schemas.microsoft.com/office/drawing/2014/main" id="{747A4168-532B-3E55-754A-5104FBEF3BBB}"/>
              </a:ext>
            </a:extLst>
          </p:cNvPr>
          <p:cNvPicPr>
            <a:picLocks noChangeAspect="1"/>
          </p:cNvPicPr>
          <p:nvPr userDrawn="1"/>
        </p:nvPicPr>
        <p:blipFill>
          <a:blip r:embed="rId10">
            <a:extLst>
              <a:ext uri="{96DAC541-7B7A-43D3-8B79-37D633B846F1}">
                <asvg:svgBlip xmlns:asvg="http://schemas.microsoft.com/office/drawing/2016/SVG/main" r:embed="rId11"/>
              </a:ext>
            </a:extLst>
          </a:blip>
          <a:srcRect l="41265" t="34137" r="-4988" b="-23213"/>
          <a:stretch/>
        </p:blipFill>
        <p:spPr>
          <a:xfrm rot="10800000" flipH="1">
            <a:off x="0" y="3039535"/>
            <a:ext cx="4813983" cy="3818465"/>
          </a:xfrm>
          <a:prstGeom prst="rect">
            <a:avLst/>
          </a:prstGeom>
        </p:spPr>
      </p:pic>
    </p:spTree>
    <p:extLst>
      <p:ext uri="{BB962C8B-B14F-4D97-AF65-F5344CB8AC3E}">
        <p14:creationId xmlns:p14="http://schemas.microsoft.com/office/powerpoint/2010/main" val="6097815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half-and-half-picture-r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9F8CA8F3-D3FC-56AB-A1D8-2AE37C07B84B}"/>
              </a:ext>
            </a:extLst>
          </p:cNvPr>
          <p:cNvSpPr>
            <a:spLocks noGrp="1"/>
          </p:cNvSpPr>
          <p:nvPr>
            <p:ph type="body" sz="quarter" idx="12" hasCustomPrompt="1"/>
          </p:nvPr>
        </p:nvSpPr>
        <p:spPr>
          <a:xfrm>
            <a:off x="515938" y="1449388"/>
            <a:ext cx="5074593" cy="2431496"/>
          </a:xfrm>
        </p:spPr>
        <p:txBody>
          <a:bodyPr lIns="0">
            <a:normAutofit/>
          </a:bodyPr>
          <a:lstStyle>
            <a:lvl1pPr marL="187325" indent="-187325">
              <a:buFontTx/>
              <a:buBlip>
                <a:blip r:embed="rId2">
                  <a:extLst>
                    <a:ext uri="{96DAC541-7B7A-43D3-8B79-37D633B846F1}">
                      <asvg:svgBlip xmlns:asvg="http://schemas.microsoft.com/office/drawing/2016/SVG/main" r:embed="rId3"/>
                    </a:ext>
                  </a:extLst>
                </a:blip>
              </a:buBlip>
              <a:tabLst/>
              <a:defRPr sz="1600" b="0" i="0">
                <a:solidFill>
                  <a:schemeClr val="bg1"/>
                </a:solidFill>
                <a:latin typeface="Roboto" panose="02000000000000000000" pitchFamily="2" charset="0"/>
                <a:ea typeface="Roboto" panose="02000000000000000000" pitchFamily="2" charset="0"/>
              </a:defRPr>
            </a:lvl1pPr>
            <a:lvl2pPr marL="685800" indent="-228600">
              <a:buFontTx/>
              <a:buBlip>
                <a:blip r:embed="rId2">
                  <a:extLst>
                    <a:ext uri="{96DAC541-7B7A-43D3-8B79-37D633B846F1}">
                      <asvg:svgBlip xmlns:asvg="http://schemas.microsoft.com/office/drawing/2016/SVG/main" r:embed="rId3"/>
                    </a:ext>
                  </a:extLst>
                </a:blip>
              </a:buBlip>
              <a:defRPr sz="1600" b="0" i="0">
                <a:solidFill>
                  <a:schemeClr val="bg1"/>
                </a:solidFill>
                <a:latin typeface="Roboto" panose="02000000000000000000" pitchFamily="2" charset="0"/>
                <a:ea typeface="Roboto" panose="02000000000000000000" pitchFamily="2" charset="0"/>
              </a:defRPr>
            </a:lvl2pPr>
            <a:lvl3pPr marL="11430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3pPr>
            <a:lvl4pPr marL="16002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4pPr>
            <a:lvl5pPr marL="2057400" indent="-228600">
              <a:buFontTx/>
              <a:buBlip>
                <a:blip r:embed="rId4">
                  <a:extLst>
                    <a:ext uri="{96DAC541-7B7A-43D3-8B79-37D633B846F1}">
                      <asvg:svgBlip xmlns:asvg="http://schemas.microsoft.com/office/drawing/2016/SVG/main" r:embed="rId5"/>
                    </a:ext>
                  </a:extLst>
                </a:blip>
              </a:buBlip>
              <a:defRPr sz="1600" b="0" i="0">
                <a:solidFill>
                  <a:schemeClr val="bg1"/>
                </a:solidFill>
                <a:latin typeface="Roboto" panose="02000000000000000000" pitchFamily="2" charset="0"/>
                <a:ea typeface="Roboto" panose="02000000000000000000" pitchFamily="2" charset="0"/>
              </a:defRPr>
            </a:lvl5pPr>
          </a:lstStyle>
          <a:p>
            <a:pPr lvl="0"/>
            <a:r>
              <a:rPr lang="en-GB"/>
              <a:t>Click to add text</a:t>
            </a:r>
          </a:p>
          <a:p>
            <a:pPr lvl="1"/>
            <a:r>
              <a:rPr lang="en-GB"/>
              <a:t>Second level</a:t>
            </a:r>
          </a:p>
          <a:p>
            <a:pPr lvl="2"/>
            <a:r>
              <a:rPr lang="en-GB"/>
              <a:t>Third level</a:t>
            </a:r>
          </a:p>
          <a:p>
            <a:pPr lvl="3"/>
            <a:r>
              <a:rPr lang="en-GB"/>
              <a:t>Fourth level</a:t>
            </a:r>
          </a:p>
          <a:p>
            <a:pPr lvl="4"/>
            <a:r>
              <a:rPr lang="en-GB"/>
              <a:t>Fifth level</a:t>
            </a:r>
            <a:endParaRPr lang="en-US"/>
          </a:p>
          <a:p>
            <a:pPr lvl="0"/>
            <a:endParaRPr lang="en-GB"/>
          </a:p>
        </p:txBody>
      </p:sp>
      <p:pic>
        <p:nvPicPr>
          <p:cNvPr id="4" name="Graphic 3">
            <a:extLst>
              <a:ext uri="{FF2B5EF4-FFF2-40B4-BE49-F238E27FC236}">
                <a16:creationId xmlns:a16="http://schemas.microsoft.com/office/drawing/2014/main" id="{1436743C-6826-A511-2D11-A5452ADEB012}"/>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0795581" y="6345238"/>
            <a:ext cx="880482" cy="310361"/>
          </a:xfrm>
          <a:prstGeom prst="rect">
            <a:avLst/>
          </a:prstGeom>
        </p:spPr>
      </p:pic>
      <p:sp>
        <p:nvSpPr>
          <p:cNvPr id="12" name="Picture Placeholder 6">
            <a:extLst>
              <a:ext uri="{FF2B5EF4-FFF2-40B4-BE49-F238E27FC236}">
                <a16:creationId xmlns:a16="http://schemas.microsoft.com/office/drawing/2014/main" id="{2C2393A8-C13B-1967-9339-245CBA074985}"/>
              </a:ext>
            </a:extLst>
          </p:cNvPr>
          <p:cNvSpPr>
            <a:spLocks noGrp="1"/>
          </p:cNvSpPr>
          <p:nvPr>
            <p:ph type="pic" sz="quarter" idx="13"/>
          </p:nvPr>
        </p:nvSpPr>
        <p:spPr>
          <a:xfrm>
            <a:off x="6106469" y="0"/>
            <a:ext cx="6085531" cy="6857999"/>
          </a:xfrm>
        </p:spPr>
        <p:txBody>
          <a:bodyPr>
            <a:norm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pic>
        <p:nvPicPr>
          <p:cNvPr id="2" name="Graphic 1">
            <a:extLst>
              <a:ext uri="{FF2B5EF4-FFF2-40B4-BE49-F238E27FC236}">
                <a16:creationId xmlns:a16="http://schemas.microsoft.com/office/drawing/2014/main" id="{BC6AA7F9-F23D-E08E-C433-32573E1D60EE}"/>
              </a:ext>
            </a:extLst>
          </p:cNvPr>
          <p:cNvPicPr>
            <a:picLocks noChangeAspect="1"/>
          </p:cNvPicPr>
          <p:nvPr userDrawn="1"/>
        </p:nvPicPr>
        <p:blipFill>
          <a:blip r:embed="rId8">
            <a:extLst>
              <a:ext uri="{96DAC541-7B7A-43D3-8B79-37D633B846F1}">
                <asvg:svgBlip xmlns:asvg="http://schemas.microsoft.com/office/drawing/2016/SVG/main" r:embed="rId9"/>
              </a:ext>
            </a:extLst>
          </a:blip>
          <a:srcRect l="41265" t="34137" r="-4988" b="-23213"/>
          <a:stretch/>
        </p:blipFill>
        <p:spPr>
          <a:xfrm rot="10800000" flipH="1">
            <a:off x="0" y="3039535"/>
            <a:ext cx="4813983" cy="3818465"/>
          </a:xfrm>
          <a:prstGeom prst="rect">
            <a:avLst/>
          </a:prstGeom>
        </p:spPr>
      </p:pic>
    </p:spTree>
    <p:extLst>
      <p:ext uri="{BB962C8B-B14F-4D97-AF65-F5344CB8AC3E}">
        <p14:creationId xmlns:p14="http://schemas.microsoft.com/office/powerpoint/2010/main" val="25530004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9-half-and-half-picture-chevron-whit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9D879155-3150-2E18-89F8-1AF6E2F69435}"/>
              </a:ext>
            </a:extLst>
          </p:cNvPr>
          <p:cNvSpPr>
            <a:spLocks noGrp="1"/>
          </p:cNvSpPr>
          <p:nvPr>
            <p:ph type="pic" sz="quarter" idx="13"/>
          </p:nvPr>
        </p:nvSpPr>
        <p:spPr>
          <a:xfrm>
            <a:off x="6106469" y="1"/>
            <a:ext cx="6085531" cy="6857999"/>
          </a:xfrm>
          <a:custGeom>
            <a:avLst/>
            <a:gdLst>
              <a:gd name="connsiteX0" fmla="*/ 5479265 w 6085531"/>
              <a:gd name="connsiteY0" fmla="*/ 5028642 h 6857999"/>
              <a:gd name="connsiteX1" fmla="*/ 6085531 w 6085531"/>
              <a:gd name="connsiteY1" fmla="*/ 5634908 h 6857999"/>
              <a:gd name="connsiteX2" fmla="*/ 6085531 w 6085531"/>
              <a:gd name="connsiteY2" fmla="*/ 6857999 h 6857999"/>
              <a:gd name="connsiteX3" fmla="*/ 3649908 w 6085531"/>
              <a:gd name="connsiteY3" fmla="*/ 6857999 h 6857999"/>
              <a:gd name="connsiteX4" fmla="*/ 0 w 6085531"/>
              <a:gd name="connsiteY4" fmla="*/ 0 h 6857999"/>
              <a:gd name="connsiteX5" fmla="*/ 6085531 w 6085531"/>
              <a:gd name="connsiteY5" fmla="*/ 0 h 6857999"/>
              <a:gd name="connsiteX6" fmla="*/ 6085531 w 6085531"/>
              <a:gd name="connsiteY6" fmla="*/ 4757019 h 6857999"/>
              <a:gd name="connsiteX7" fmla="*/ 5482435 w 6085531"/>
              <a:gd name="connsiteY7" fmla="*/ 4153923 h 6857999"/>
              <a:gd name="connsiteX8" fmla="*/ 2778359 w 6085531"/>
              <a:gd name="connsiteY8" fmla="*/ 6857999 h 6857999"/>
              <a:gd name="connsiteX9" fmla="*/ 0 w 6085531"/>
              <a:gd name="connsiteY9"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85531" h="6857999">
                <a:moveTo>
                  <a:pt x="5479265" y="5028642"/>
                </a:moveTo>
                <a:lnTo>
                  <a:pt x="6085531" y="5634908"/>
                </a:lnTo>
                <a:lnTo>
                  <a:pt x="6085531" y="6857999"/>
                </a:lnTo>
                <a:lnTo>
                  <a:pt x="3649908" y="6857999"/>
                </a:lnTo>
                <a:close/>
                <a:moveTo>
                  <a:pt x="0" y="0"/>
                </a:moveTo>
                <a:lnTo>
                  <a:pt x="6085531" y="0"/>
                </a:lnTo>
                <a:lnTo>
                  <a:pt x="6085531" y="4757019"/>
                </a:lnTo>
                <a:lnTo>
                  <a:pt x="5482435" y="4153923"/>
                </a:lnTo>
                <a:lnTo>
                  <a:pt x="2778359" y="6857999"/>
                </a:lnTo>
                <a:lnTo>
                  <a:pt x="0" y="6857999"/>
                </a:lnTo>
                <a:close/>
              </a:path>
            </a:pathLst>
          </a:custGeom>
        </p:spPr>
        <p:txBody>
          <a:bodyPr wrap="square">
            <a:no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pic>
        <p:nvPicPr>
          <p:cNvPr id="8" name="Graphic 7">
            <a:extLst>
              <a:ext uri="{FF2B5EF4-FFF2-40B4-BE49-F238E27FC236}">
                <a16:creationId xmlns:a16="http://schemas.microsoft.com/office/drawing/2014/main" id="{B9841E28-758D-7DE4-C362-F332D38DF7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5" name="Content Placeholder 3">
            <a:extLst>
              <a:ext uri="{FF2B5EF4-FFF2-40B4-BE49-F238E27FC236}">
                <a16:creationId xmlns:a16="http://schemas.microsoft.com/office/drawing/2014/main" id="{C49D1AF9-8658-9DE6-F5B8-72F1D390AEB8}"/>
              </a:ext>
            </a:extLst>
          </p:cNvPr>
          <p:cNvSpPr>
            <a:spLocks noGrp="1"/>
          </p:cNvSpPr>
          <p:nvPr>
            <p:ph sz="half" idx="11"/>
          </p:nvPr>
        </p:nvSpPr>
        <p:spPr>
          <a:xfrm>
            <a:off x="515938" y="1825625"/>
            <a:ext cx="5183070" cy="4351338"/>
          </a:xfrm>
        </p:spPr>
        <p:txBody>
          <a:bodyPr lIns="0">
            <a:normAutofit/>
          </a:bodyPr>
          <a:lstStyle>
            <a:lvl1pPr marL="0" indent="0">
              <a:buFontTx/>
              <a:buNone/>
              <a:tabLst/>
              <a:defRPr sz="1800" b="0" i="0">
                <a:solidFill>
                  <a:schemeClr val="accent1"/>
                </a:solidFill>
                <a:latin typeface="Roboto Medium" panose="02000000000000000000" pitchFamily="2" charset="0"/>
                <a:ea typeface="Roboto Medium" panose="02000000000000000000" pitchFamily="2" charset="0"/>
              </a:defRPr>
            </a:lvl1pPr>
          </a:lstStyle>
          <a:p>
            <a:pPr lvl="0"/>
            <a:r>
              <a:rPr lang="en-GB"/>
              <a:t>Click to edit Master text style</a:t>
            </a:r>
          </a:p>
        </p:txBody>
      </p:sp>
    </p:spTree>
    <p:extLst>
      <p:ext uri="{BB962C8B-B14F-4D97-AF65-F5344CB8AC3E}">
        <p14:creationId xmlns:p14="http://schemas.microsoft.com/office/powerpoint/2010/main" val="39762141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9-half-and-half-picture-chevron-nav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pic>
        <p:nvPicPr>
          <p:cNvPr id="4" name="Graphic 3">
            <a:extLst>
              <a:ext uri="{FF2B5EF4-FFF2-40B4-BE49-F238E27FC236}">
                <a16:creationId xmlns:a16="http://schemas.microsoft.com/office/drawing/2014/main" id="{88927633-8631-89A5-9103-3389BDCC94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5" name="Picture Placeholder 4">
            <a:extLst>
              <a:ext uri="{FF2B5EF4-FFF2-40B4-BE49-F238E27FC236}">
                <a16:creationId xmlns:a16="http://schemas.microsoft.com/office/drawing/2014/main" id="{218DE84F-2DC1-1DA1-9E94-3BE9F98C7B67}"/>
              </a:ext>
            </a:extLst>
          </p:cNvPr>
          <p:cNvSpPr>
            <a:spLocks noGrp="1"/>
          </p:cNvSpPr>
          <p:nvPr>
            <p:ph type="pic" sz="quarter" idx="13"/>
          </p:nvPr>
        </p:nvSpPr>
        <p:spPr>
          <a:xfrm>
            <a:off x="6106469" y="1"/>
            <a:ext cx="6085531" cy="6857999"/>
          </a:xfrm>
          <a:custGeom>
            <a:avLst/>
            <a:gdLst>
              <a:gd name="connsiteX0" fmla="*/ 5479265 w 6085531"/>
              <a:gd name="connsiteY0" fmla="*/ 5028642 h 6857999"/>
              <a:gd name="connsiteX1" fmla="*/ 6085531 w 6085531"/>
              <a:gd name="connsiteY1" fmla="*/ 5634908 h 6857999"/>
              <a:gd name="connsiteX2" fmla="*/ 6085531 w 6085531"/>
              <a:gd name="connsiteY2" fmla="*/ 6857999 h 6857999"/>
              <a:gd name="connsiteX3" fmla="*/ 3649908 w 6085531"/>
              <a:gd name="connsiteY3" fmla="*/ 6857999 h 6857999"/>
              <a:gd name="connsiteX4" fmla="*/ 0 w 6085531"/>
              <a:gd name="connsiteY4" fmla="*/ 0 h 6857999"/>
              <a:gd name="connsiteX5" fmla="*/ 6085531 w 6085531"/>
              <a:gd name="connsiteY5" fmla="*/ 0 h 6857999"/>
              <a:gd name="connsiteX6" fmla="*/ 6085531 w 6085531"/>
              <a:gd name="connsiteY6" fmla="*/ 4757019 h 6857999"/>
              <a:gd name="connsiteX7" fmla="*/ 5482435 w 6085531"/>
              <a:gd name="connsiteY7" fmla="*/ 4153923 h 6857999"/>
              <a:gd name="connsiteX8" fmla="*/ 2778359 w 6085531"/>
              <a:gd name="connsiteY8" fmla="*/ 6857999 h 6857999"/>
              <a:gd name="connsiteX9" fmla="*/ 0 w 6085531"/>
              <a:gd name="connsiteY9"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85531" h="6857999">
                <a:moveTo>
                  <a:pt x="5479265" y="5028642"/>
                </a:moveTo>
                <a:lnTo>
                  <a:pt x="6085531" y="5634908"/>
                </a:lnTo>
                <a:lnTo>
                  <a:pt x="6085531" y="6857999"/>
                </a:lnTo>
                <a:lnTo>
                  <a:pt x="3649908" y="6857999"/>
                </a:lnTo>
                <a:close/>
                <a:moveTo>
                  <a:pt x="0" y="0"/>
                </a:moveTo>
                <a:lnTo>
                  <a:pt x="6085531" y="0"/>
                </a:lnTo>
                <a:lnTo>
                  <a:pt x="6085531" y="4757019"/>
                </a:lnTo>
                <a:lnTo>
                  <a:pt x="5482435" y="4153923"/>
                </a:lnTo>
                <a:lnTo>
                  <a:pt x="2778359" y="6857999"/>
                </a:lnTo>
                <a:lnTo>
                  <a:pt x="0" y="6857999"/>
                </a:lnTo>
                <a:close/>
              </a:path>
            </a:pathLst>
          </a:custGeom>
        </p:spPr>
        <p:txBody>
          <a:bodyPr wrap="square">
            <a:no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sp>
        <p:nvSpPr>
          <p:cNvPr id="8" name="Content Placeholder 3">
            <a:extLst>
              <a:ext uri="{FF2B5EF4-FFF2-40B4-BE49-F238E27FC236}">
                <a16:creationId xmlns:a16="http://schemas.microsoft.com/office/drawing/2014/main" id="{5C149027-7460-20EA-B38C-CEE6BA8564B6}"/>
              </a:ext>
            </a:extLst>
          </p:cNvPr>
          <p:cNvSpPr>
            <a:spLocks noGrp="1"/>
          </p:cNvSpPr>
          <p:nvPr>
            <p:ph sz="half" idx="11"/>
          </p:nvPr>
        </p:nvSpPr>
        <p:spPr>
          <a:xfrm>
            <a:off x="515938" y="1825625"/>
            <a:ext cx="5183070" cy="4351338"/>
          </a:xfrm>
        </p:spPr>
        <p:txBody>
          <a:bodyPr lIns="0">
            <a:normAutofit/>
          </a:bodyPr>
          <a:lstStyle>
            <a:lvl1pPr marL="0" indent="0">
              <a:buFontTx/>
              <a:buNone/>
              <a:tabLst/>
              <a:defRPr sz="1800" b="0" i="0">
                <a:solidFill>
                  <a:schemeClr val="bg1"/>
                </a:solidFill>
                <a:latin typeface="Roboto Medium" panose="02000000000000000000" pitchFamily="2" charset="0"/>
                <a:ea typeface="Roboto Medium" panose="02000000000000000000" pitchFamily="2" charset="0"/>
              </a:defRPr>
            </a:lvl1pPr>
          </a:lstStyle>
          <a:p>
            <a:pPr lvl="0"/>
            <a:r>
              <a:rPr lang="en-GB"/>
              <a:t>Click to edit Master text style</a:t>
            </a:r>
          </a:p>
        </p:txBody>
      </p:sp>
    </p:spTree>
    <p:extLst>
      <p:ext uri="{BB962C8B-B14F-4D97-AF65-F5344CB8AC3E}">
        <p14:creationId xmlns:p14="http://schemas.microsoft.com/office/powerpoint/2010/main" val="37718830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half-and-half-picture-chevron-cerulea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pic>
        <p:nvPicPr>
          <p:cNvPr id="4" name="Graphic 3">
            <a:extLst>
              <a:ext uri="{FF2B5EF4-FFF2-40B4-BE49-F238E27FC236}">
                <a16:creationId xmlns:a16="http://schemas.microsoft.com/office/drawing/2014/main" id="{1B53FE7B-8FA0-13F9-21B4-757EE2749FF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5" name="Picture Placeholder 4">
            <a:extLst>
              <a:ext uri="{FF2B5EF4-FFF2-40B4-BE49-F238E27FC236}">
                <a16:creationId xmlns:a16="http://schemas.microsoft.com/office/drawing/2014/main" id="{03C920CF-7852-F3FA-C94E-8DC4FB0235D4}"/>
              </a:ext>
            </a:extLst>
          </p:cNvPr>
          <p:cNvSpPr>
            <a:spLocks noGrp="1"/>
          </p:cNvSpPr>
          <p:nvPr>
            <p:ph type="pic" sz="quarter" idx="13"/>
          </p:nvPr>
        </p:nvSpPr>
        <p:spPr>
          <a:xfrm>
            <a:off x="6106469" y="1"/>
            <a:ext cx="6085531" cy="6857999"/>
          </a:xfrm>
          <a:custGeom>
            <a:avLst/>
            <a:gdLst>
              <a:gd name="connsiteX0" fmla="*/ 5479265 w 6085531"/>
              <a:gd name="connsiteY0" fmla="*/ 5028642 h 6857999"/>
              <a:gd name="connsiteX1" fmla="*/ 6085531 w 6085531"/>
              <a:gd name="connsiteY1" fmla="*/ 5634908 h 6857999"/>
              <a:gd name="connsiteX2" fmla="*/ 6085531 w 6085531"/>
              <a:gd name="connsiteY2" fmla="*/ 6857999 h 6857999"/>
              <a:gd name="connsiteX3" fmla="*/ 3649908 w 6085531"/>
              <a:gd name="connsiteY3" fmla="*/ 6857999 h 6857999"/>
              <a:gd name="connsiteX4" fmla="*/ 0 w 6085531"/>
              <a:gd name="connsiteY4" fmla="*/ 0 h 6857999"/>
              <a:gd name="connsiteX5" fmla="*/ 6085531 w 6085531"/>
              <a:gd name="connsiteY5" fmla="*/ 0 h 6857999"/>
              <a:gd name="connsiteX6" fmla="*/ 6085531 w 6085531"/>
              <a:gd name="connsiteY6" fmla="*/ 4757019 h 6857999"/>
              <a:gd name="connsiteX7" fmla="*/ 5482435 w 6085531"/>
              <a:gd name="connsiteY7" fmla="*/ 4153923 h 6857999"/>
              <a:gd name="connsiteX8" fmla="*/ 2778359 w 6085531"/>
              <a:gd name="connsiteY8" fmla="*/ 6857999 h 6857999"/>
              <a:gd name="connsiteX9" fmla="*/ 0 w 6085531"/>
              <a:gd name="connsiteY9"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85531" h="6857999">
                <a:moveTo>
                  <a:pt x="5479265" y="5028642"/>
                </a:moveTo>
                <a:lnTo>
                  <a:pt x="6085531" y="5634908"/>
                </a:lnTo>
                <a:lnTo>
                  <a:pt x="6085531" y="6857999"/>
                </a:lnTo>
                <a:lnTo>
                  <a:pt x="3649908" y="6857999"/>
                </a:lnTo>
                <a:close/>
                <a:moveTo>
                  <a:pt x="0" y="0"/>
                </a:moveTo>
                <a:lnTo>
                  <a:pt x="6085531" y="0"/>
                </a:lnTo>
                <a:lnTo>
                  <a:pt x="6085531" y="4757019"/>
                </a:lnTo>
                <a:lnTo>
                  <a:pt x="5482435" y="4153923"/>
                </a:lnTo>
                <a:lnTo>
                  <a:pt x="2778359" y="6857999"/>
                </a:lnTo>
                <a:lnTo>
                  <a:pt x="0" y="6857999"/>
                </a:lnTo>
                <a:close/>
              </a:path>
            </a:pathLst>
          </a:custGeom>
        </p:spPr>
        <p:txBody>
          <a:bodyPr wrap="square">
            <a:no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sp>
        <p:nvSpPr>
          <p:cNvPr id="8" name="Content Placeholder 3">
            <a:extLst>
              <a:ext uri="{FF2B5EF4-FFF2-40B4-BE49-F238E27FC236}">
                <a16:creationId xmlns:a16="http://schemas.microsoft.com/office/drawing/2014/main" id="{C7D3DF98-6778-59FE-CB46-4426368657AE}"/>
              </a:ext>
            </a:extLst>
          </p:cNvPr>
          <p:cNvSpPr>
            <a:spLocks noGrp="1"/>
          </p:cNvSpPr>
          <p:nvPr>
            <p:ph sz="half" idx="11"/>
          </p:nvPr>
        </p:nvSpPr>
        <p:spPr>
          <a:xfrm>
            <a:off x="515938" y="1825625"/>
            <a:ext cx="5183070" cy="4351338"/>
          </a:xfrm>
        </p:spPr>
        <p:txBody>
          <a:bodyPr lIns="0">
            <a:normAutofit/>
          </a:bodyPr>
          <a:lstStyle>
            <a:lvl1pPr marL="0" indent="0">
              <a:buFontTx/>
              <a:buNone/>
              <a:tabLst/>
              <a:defRPr sz="1800" b="0" i="0">
                <a:solidFill>
                  <a:schemeClr val="bg1"/>
                </a:solidFill>
                <a:latin typeface="Roboto Medium" panose="02000000000000000000" pitchFamily="2" charset="0"/>
                <a:ea typeface="Roboto Medium" panose="02000000000000000000" pitchFamily="2" charset="0"/>
              </a:defRPr>
            </a:lvl1pPr>
          </a:lstStyle>
          <a:p>
            <a:pPr lvl="0"/>
            <a:r>
              <a:rPr lang="en-GB"/>
              <a:t>Click to edit Master text style</a:t>
            </a:r>
          </a:p>
        </p:txBody>
      </p:sp>
    </p:spTree>
    <p:extLst>
      <p:ext uri="{BB962C8B-B14F-4D97-AF65-F5344CB8AC3E}">
        <p14:creationId xmlns:p14="http://schemas.microsoft.com/office/powerpoint/2010/main" val="4097388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9-half-and-half-picture-chevron-re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14959A2-227F-E4D0-FF4E-8401F613B62C}"/>
              </a:ext>
            </a:extLst>
          </p:cNvPr>
          <p:cNvSpPr/>
          <p:nvPr userDrawn="1"/>
        </p:nvSpPr>
        <p:spPr>
          <a:xfrm>
            <a:off x="0" y="0"/>
            <a:ext cx="6096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3">
            <a:extLst>
              <a:ext uri="{FF2B5EF4-FFF2-40B4-BE49-F238E27FC236}">
                <a16:creationId xmlns:a16="http://schemas.microsoft.com/office/drawing/2014/main" id="{8BDFD2D7-3975-CA70-0C87-48FFD586037C}"/>
              </a:ext>
            </a:extLst>
          </p:cNvPr>
          <p:cNvSpPr>
            <a:spLocks noGrp="1"/>
          </p:cNvSpPr>
          <p:nvPr>
            <p:ph type="body" sz="quarter" idx="10" hasCustomPrompt="1"/>
          </p:nvPr>
        </p:nvSpPr>
        <p:spPr>
          <a:xfrm>
            <a:off x="515939" y="509788"/>
            <a:ext cx="5566650"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11" name="Straight Connector 10">
            <a:extLst>
              <a:ext uri="{FF2B5EF4-FFF2-40B4-BE49-F238E27FC236}">
                <a16:creationId xmlns:a16="http://schemas.microsoft.com/office/drawing/2014/main" id="{C9828FE5-CB1A-2A29-F2E8-FCBC19668EBA}"/>
              </a:ext>
            </a:extLst>
          </p:cNvPr>
          <p:cNvCxnSpPr>
            <a:cxnSpLocks/>
          </p:cNvCxnSpPr>
          <p:nvPr userDrawn="1"/>
        </p:nvCxnSpPr>
        <p:spPr>
          <a:xfrm>
            <a:off x="515937" y="468711"/>
            <a:ext cx="4860000"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pic>
        <p:nvPicPr>
          <p:cNvPr id="4" name="Graphic 3">
            <a:extLst>
              <a:ext uri="{FF2B5EF4-FFF2-40B4-BE49-F238E27FC236}">
                <a16:creationId xmlns:a16="http://schemas.microsoft.com/office/drawing/2014/main" id="{1436743C-6826-A511-2D11-A5452ADEB0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5" name="Picture Placeholder 4">
            <a:extLst>
              <a:ext uri="{FF2B5EF4-FFF2-40B4-BE49-F238E27FC236}">
                <a16:creationId xmlns:a16="http://schemas.microsoft.com/office/drawing/2014/main" id="{7D04C550-B204-883B-8135-ED217DC55BB2}"/>
              </a:ext>
            </a:extLst>
          </p:cNvPr>
          <p:cNvSpPr>
            <a:spLocks noGrp="1"/>
          </p:cNvSpPr>
          <p:nvPr>
            <p:ph type="pic" sz="quarter" idx="13"/>
          </p:nvPr>
        </p:nvSpPr>
        <p:spPr>
          <a:xfrm>
            <a:off x="6106469" y="1"/>
            <a:ext cx="6085531" cy="6857999"/>
          </a:xfrm>
          <a:custGeom>
            <a:avLst/>
            <a:gdLst>
              <a:gd name="connsiteX0" fmla="*/ 5479265 w 6085531"/>
              <a:gd name="connsiteY0" fmla="*/ 5028642 h 6857999"/>
              <a:gd name="connsiteX1" fmla="*/ 6085531 w 6085531"/>
              <a:gd name="connsiteY1" fmla="*/ 5634908 h 6857999"/>
              <a:gd name="connsiteX2" fmla="*/ 6085531 w 6085531"/>
              <a:gd name="connsiteY2" fmla="*/ 6857999 h 6857999"/>
              <a:gd name="connsiteX3" fmla="*/ 3649908 w 6085531"/>
              <a:gd name="connsiteY3" fmla="*/ 6857999 h 6857999"/>
              <a:gd name="connsiteX4" fmla="*/ 0 w 6085531"/>
              <a:gd name="connsiteY4" fmla="*/ 0 h 6857999"/>
              <a:gd name="connsiteX5" fmla="*/ 6085531 w 6085531"/>
              <a:gd name="connsiteY5" fmla="*/ 0 h 6857999"/>
              <a:gd name="connsiteX6" fmla="*/ 6085531 w 6085531"/>
              <a:gd name="connsiteY6" fmla="*/ 4757019 h 6857999"/>
              <a:gd name="connsiteX7" fmla="*/ 5482435 w 6085531"/>
              <a:gd name="connsiteY7" fmla="*/ 4153923 h 6857999"/>
              <a:gd name="connsiteX8" fmla="*/ 2778359 w 6085531"/>
              <a:gd name="connsiteY8" fmla="*/ 6857999 h 6857999"/>
              <a:gd name="connsiteX9" fmla="*/ 0 w 6085531"/>
              <a:gd name="connsiteY9"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85531" h="6857999">
                <a:moveTo>
                  <a:pt x="5479265" y="5028642"/>
                </a:moveTo>
                <a:lnTo>
                  <a:pt x="6085531" y="5634908"/>
                </a:lnTo>
                <a:lnTo>
                  <a:pt x="6085531" y="6857999"/>
                </a:lnTo>
                <a:lnTo>
                  <a:pt x="3649908" y="6857999"/>
                </a:lnTo>
                <a:close/>
                <a:moveTo>
                  <a:pt x="0" y="0"/>
                </a:moveTo>
                <a:lnTo>
                  <a:pt x="6085531" y="0"/>
                </a:lnTo>
                <a:lnTo>
                  <a:pt x="6085531" y="4757019"/>
                </a:lnTo>
                <a:lnTo>
                  <a:pt x="5482435" y="4153923"/>
                </a:lnTo>
                <a:lnTo>
                  <a:pt x="2778359" y="6857999"/>
                </a:lnTo>
                <a:lnTo>
                  <a:pt x="0" y="6857999"/>
                </a:lnTo>
                <a:close/>
              </a:path>
            </a:pathLst>
          </a:custGeom>
        </p:spPr>
        <p:txBody>
          <a:bodyPr wrap="square">
            <a:noAutofit/>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endParaRPr lang="en-US"/>
          </a:p>
        </p:txBody>
      </p:sp>
      <p:sp>
        <p:nvSpPr>
          <p:cNvPr id="8" name="Content Placeholder 3">
            <a:extLst>
              <a:ext uri="{FF2B5EF4-FFF2-40B4-BE49-F238E27FC236}">
                <a16:creationId xmlns:a16="http://schemas.microsoft.com/office/drawing/2014/main" id="{E22EFE0F-61B5-8F2A-44FA-9BFCC7971FE2}"/>
              </a:ext>
            </a:extLst>
          </p:cNvPr>
          <p:cNvSpPr>
            <a:spLocks noGrp="1"/>
          </p:cNvSpPr>
          <p:nvPr>
            <p:ph sz="half" idx="11"/>
          </p:nvPr>
        </p:nvSpPr>
        <p:spPr>
          <a:xfrm>
            <a:off x="515938" y="1825625"/>
            <a:ext cx="5183070" cy="4351338"/>
          </a:xfrm>
        </p:spPr>
        <p:txBody>
          <a:bodyPr lIns="0">
            <a:normAutofit/>
          </a:bodyPr>
          <a:lstStyle>
            <a:lvl1pPr marL="0" indent="0">
              <a:buFontTx/>
              <a:buNone/>
              <a:tabLst/>
              <a:defRPr sz="1800" b="0" i="0">
                <a:solidFill>
                  <a:schemeClr val="bg1"/>
                </a:solidFill>
                <a:latin typeface="Roboto Medium" panose="02000000000000000000" pitchFamily="2" charset="0"/>
                <a:ea typeface="Roboto Medium" panose="02000000000000000000" pitchFamily="2" charset="0"/>
              </a:defRPr>
            </a:lvl1pPr>
          </a:lstStyle>
          <a:p>
            <a:pPr lvl="0"/>
            <a:r>
              <a:rPr lang="en-GB"/>
              <a:t>Click to edit Master text style</a:t>
            </a:r>
          </a:p>
        </p:txBody>
      </p:sp>
    </p:spTree>
    <p:extLst>
      <p:ext uri="{BB962C8B-B14F-4D97-AF65-F5344CB8AC3E}">
        <p14:creationId xmlns:p14="http://schemas.microsoft.com/office/powerpoint/2010/main" val="6990681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9-logos">
    <p:spTree>
      <p:nvGrpSpPr>
        <p:cNvPr id="1" name=""/>
        <p:cNvGrpSpPr/>
        <p:nvPr/>
      </p:nvGrpSpPr>
      <p:grpSpPr>
        <a:xfrm>
          <a:off x="0" y="0"/>
          <a:ext cx="0" cy="0"/>
          <a:chOff x="0" y="0"/>
          <a:chExt cx="0" cy="0"/>
        </a:xfrm>
      </p:grpSpPr>
      <p:sp>
        <p:nvSpPr>
          <p:cNvPr id="6" name="Text Placeholder 13">
            <a:extLst>
              <a:ext uri="{FF2B5EF4-FFF2-40B4-BE49-F238E27FC236}">
                <a16:creationId xmlns:a16="http://schemas.microsoft.com/office/drawing/2014/main" id="{E5757A1D-DDC6-3A03-6AF7-A180838E46A6}"/>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tx2"/>
                </a:solidFill>
                <a:latin typeface="Roboto Condensed" panose="02000000000000000000" pitchFamily="2" charset="0"/>
                <a:ea typeface="Roboto Condensed" panose="02000000000000000000" pitchFamily="2" charset="0"/>
              </a:defRPr>
            </a:lvl1pPr>
          </a:lstStyle>
          <a:p>
            <a:pPr lvl="0"/>
            <a:r>
              <a:rPr lang="en-GB"/>
              <a:t>CLICK TO EDIT LOGO TITLE</a:t>
            </a:r>
          </a:p>
        </p:txBody>
      </p:sp>
      <p:cxnSp>
        <p:nvCxnSpPr>
          <p:cNvPr id="8" name="Straight Connector 7">
            <a:extLst>
              <a:ext uri="{FF2B5EF4-FFF2-40B4-BE49-F238E27FC236}">
                <a16:creationId xmlns:a16="http://schemas.microsoft.com/office/drawing/2014/main" id="{AD9C44FC-25A9-E9F9-40ED-78BA172D9D8A}"/>
              </a:ext>
            </a:extLst>
          </p:cNvPr>
          <p:cNvCxnSpPr>
            <a:cxnSpLocks/>
          </p:cNvCxnSpPr>
          <p:nvPr userDrawn="1"/>
        </p:nvCxnSpPr>
        <p:spPr>
          <a:xfrm>
            <a:off x="515937" y="468711"/>
            <a:ext cx="5580063" cy="0"/>
          </a:xfrm>
          <a:prstGeom prst="line">
            <a:avLst/>
          </a:prstGeom>
          <a:ln w="63500">
            <a:solidFill>
              <a:schemeClr val="tx2"/>
            </a:solidFill>
          </a:ln>
        </p:spPr>
        <p:style>
          <a:lnRef idx="2">
            <a:schemeClr val="accent1"/>
          </a:lnRef>
          <a:fillRef idx="0">
            <a:schemeClr val="accent1"/>
          </a:fillRef>
          <a:effectRef idx="1">
            <a:schemeClr val="accent1"/>
          </a:effectRef>
          <a:fontRef idx="minor">
            <a:schemeClr val="tx1"/>
          </a:fontRef>
        </p:style>
      </p:cxnSp>
      <p:sp>
        <p:nvSpPr>
          <p:cNvPr id="10" name="Picture Placeholder 9">
            <a:extLst>
              <a:ext uri="{FF2B5EF4-FFF2-40B4-BE49-F238E27FC236}">
                <a16:creationId xmlns:a16="http://schemas.microsoft.com/office/drawing/2014/main" id="{1408CD97-9CB3-6563-0B2B-0B3566EC399D}"/>
              </a:ext>
            </a:extLst>
          </p:cNvPr>
          <p:cNvSpPr>
            <a:spLocks noGrp="1"/>
          </p:cNvSpPr>
          <p:nvPr>
            <p:ph type="pic" sz="quarter" idx="11" hasCustomPrompt="1"/>
          </p:nvPr>
        </p:nvSpPr>
        <p:spPr>
          <a:xfrm>
            <a:off x="515939" y="2169239"/>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a:t>
            </a:r>
          </a:p>
        </p:txBody>
      </p:sp>
      <p:sp>
        <p:nvSpPr>
          <p:cNvPr id="11" name="Picture Placeholder 9">
            <a:extLst>
              <a:ext uri="{FF2B5EF4-FFF2-40B4-BE49-F238E27FC236}">
                <a16:creationId xmlns:a16="http://schemas.microsoft.com/office/drawing/2014/main" id="{44FB926B-7A6F-DCC6-BE6B-9A52DC0B81C4}"/>
              </a:ext>
            </a:extLst>
          </p:cNvPr>
          <p:cNvSpPr>
            <a:spLocks noGrp="1"/>
          </p:cNvSpPr>
          <p:nvPr>
            <p:ph type="pic" sz="quarter" idx="12" hasCustomPrompt="1"/>
          </p:nvPr>
        </p:nvSpPr>
        <p:spPr>
          <a:xfrm>
            <a:off x="2846344" y="2169239"/>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2</a:t>
            </a:r>
          </a:p>
        </p:txBody>
      </p:sp>
      <p:sp>
        <p:nvSpPr>
          <p:cNvPr id="12" name="Picture Placeholder 9">
            <a:extLst>
              <a:ext uri="{FF2B5EF4-FFF2-40B4-BE49-F238E27FC236}">
                <a16:creationId xmlns:a16="http://schemas.microsoft.com/office/drawing/2014/main" id="{8DB2AE03-5404-4A2D-3CD3-03E07403E904}"/>
              </a:ext>
            </a:extLst>
          </p:cNvPr>
          <p:cNvSpPr>
            <a:spLocks noGrp="1"/>
          </p:cNvSpPr>
          <p:nvPr>
            <p:ph type="pic" sz="quarter" idx="13" hasCustomPrompt="1"/>
          </p:nvPr>
        </p:nvSpPr>
        <p:spPr>
          <a:xfrm>
            <a:off x="5176749" y="2169239"/>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3</a:t>
            </a:r>
          </a:p>
        </p:txBody>
      </p:sp>
      <p:sp>
        <p:nvSpPr>
          <p:cNvPr id="13" name="Picture Placeholder 9">
            <a:extLst>
              <a:ext uri="{FF2B5EF4-FFF2-40B4-BE49-F238E27FC236}">
                <a16:creationId xmlns:a16="http://schemas.microsoft.com/office/drawing/2014/main" id="{E767CDD5-2E35-2E04-ED4B-83D43B2D4326}"/>
              </a:ext>
            </a:extLst>
          </p:cNvPr>
          <p:cNvSpPr>
            <a:spLocks noGrp="1"/>
          </p:cNvSpPr>
          <p:nvPr>
            <p:ph type="pic" sz="quarter" idx="14" hasCustomPrompt="1"/>
          </p:nvPr>
        </p:nvSpPr>
        <p:spPr>
          <a:xfrm>
            <a:off x="9837561" y="2169239"/>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5</a:t>
            </a:r>
          </a:p>
        </p:txBody>
      </p:sp>
      <p:sp>
        <p:nvSpPr>
          <p:cNvPr id="14" name="Picture Placeholder 9">
            <a:extLst>
              <a:ext uri="{FF2B5EF4-FFF2-40B4-BE49-F238E27FC236}">
                <a16:creationId xmlns:a16="http://schemas.microsoft.com/office/drawing/2014/main" id="{AF72CDAF-D592-62AC-01FF-F377BC6C7CE9}"/>
              </a:ext>
            </a:extLst>
          </p:cNvPr>
          <p:cNvSpPr>
            <a:spLocks noGrp="1"/>
          </p:cNvSpPr>
          <p:nvPr>
            <p:ph type="pic" sz="quarter" idx="15" hasCustomPrompt="1"/>
          </p:nvPr>
        </p:nvSpPr>
        <p:spPr>
          <a:xfrm>
            <a:off x="7507154" y="2169239"/>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4</a:t>
            </a:r>
          </a:p>
        </p:txBody>
      </p:sp>
      <p:sp>
        <p:nvSpPr>
          <p:cNvPr id="15" name="Picture Placeholder 9">
            <a:extLst>
              <a:ext uri="{FF2B5EF4-FFF2-40B4-BE49-F238E27FC236}">
                <a16:creationId xmlns:a16="http://schemas.microsoft.com/office/drawing/2014/main" id="{8B144CB8-1DAC-1F60-68D4-99602A63382A}"/>
              </a:ext>
            </a:extLst>
          </p:cNvPr>
          <p:cNvSpPr>
            <a:spLocks noGrp="1"/>
          </p:cNvSpPr>
          <p:nvPr>
            <p:ph type="pic" sz="quarter" idx="16" hasCustomPrompt="1"/>
          </p:nvPr>
        </p:nvSpPr>
        <p:spPr>
          <a:xfrm>
            <a:off x="515939" y="357212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6</a:t>
            </a:r>
          </a:p>
        </p:txBody>
      </p:sp>
      <p:sp>
        <p:nvSpPr>
          <p:cNvPr id="16" name="Picture Placeholder 9">
            <a:extLst>
              <a:ext uri="{FF2B5EF4-FFF2-40B4-BE49-F238E27FC236}">
                <a16:creationId xmlns:a16="http://schemas.microsoft.com/office/drawing/2014/main" id="{59665143-F5AD-9AC4-0800-AFE8BEE4BA46}"/>
              </a:ext>
            </a:extLst>
          </p:cNvPr>
          <p:cNvSpPr>
            <a:spLocks noGrp="1"/>
          </p:cNvSpPr>
          <p:nvPr>
            <p:ph type="pic" sz="quarter" idx="17" hasCustomPrompt="1"/>
          </p:nvPr>
        </p:nvSpPr>
        <p:spPr>
          <a:xfrm>
            <a:off x="2846344" y="357212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7</a:t>
            </a:r>
          </a:p>
        </p:txBody>
      </p:sp>
      <p:sp>
        <p:nvSpPr>
          <p:cNvPr id="17" name="Picture Placeholder 9">
            <a:extLst>
              <a:ext uri="{FF2B5EF4-FFF2-40B4-BE49-F238E27FC236}">
                <a16:creationId xmlns:a16="http://schemas.microsoft.com/office/drawing/2014/main" id="{F02F002D-6A1B-5FEA-3C4A-45A358D1EA25}"/>
              </a:ext>
            </a:extLst>
          </p:cNvPr>
          <p:cNvSpPr>
            <a:spLocks noGrp="1"/>
          </p:cNvSpPr>
          <p:nvPr>
            <p:ph type="pic" sz="quarter" idx="18" hasCustomPrompt="1"/>
          </p:nvPr>
        </p:nvSpPr>
        <p:spPr>
          <a:xfrm>
            <a:off x="5176749" y="357212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8</a:t>
            </a:r>
          </a:p>
        </p:txBody>
      </p:sp>
      <p:sp>
        <p:nvSpPr>
          <p:cNvPr id="18" name="Picture Placeholder 9">
            <a:extLst>
              <a:ext uri="{FF2B5EF4-FFF2-40B4-BE49-F238E27FC236}">
                <a16:creationId xmlns:a16="http://schemas.microsoft.com/office/drawing/2014/main" id="{D9F67331-8AC4-5573-7571-83878A766F34}"/>
              </a:ext>
            </a:extLst>
          </p:cNvPr>
          <p:cNvSpPr>
            <a:spLocks noGrp="1"/>
          </p:cNvSpPr>
          <p:nvPr>
            <p:ph type="pic" sz="quarter" idx="19" hasCustomPrompt="1"/>
          </p:nvPr>
        </p:nvSpPr>
        <p:spPr>
          <a:xfrm>
            <a:off x="9837561" y="357212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10</a:t>
            </a:r>
          </a:p>
        </p:txBody>
      </p:sp>
      <p:sp>
        <p:nvSpPr>
          <p:cNvPr id="19" name="Picture Placeholder 9">
            <a:extLst>
              <a:ext uri="{FF2B5EF4-FFF2-40B4-BE49-F238E27FC236}">
                <a16:creationId xmlns:a16="http://schemas.microsoft.com/office/drawing/2014/main" id="{2D605522-6014-83D6-3E1D-A52283309311}"/>
              </a:ext>
            </a:extLst>
          </p:cNvPr>
          <p:cNvSpPr>
            <a:spLocks noGrp="1"/>
          </p:cNvSpPr>
          <p:nvPr>
            <p:ph type="pic" sz="quarter" idx="20" hasCustomPrompt="1"/>
          </p:nvPr>
        </p:nvSpPr>
        <p:spPr>
          <a:xfrm>
            <a:off x="7507154" y="357212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9</a:t>
            </a:r>
          </a:p>
        </p:txBody>
      </p:sp>
      <p:sp>
        <p:nvSpPr>
          <p:cNvPr id="21" name="Picture Placeholder 9">
            <a:extLst>
              <a:ext uri="{FF2B5EF4-FFF2-40B4-BE49-F238E27FC236}">
                <a16:creationId xmlns:a16="http://schemas.microsoft.com/office/drawing/2014/main" id="{C176BDA2-CCC5-E172-5874-29DC7D3EB383}"/>
              </a:ext>
            </a:extLst>
          </p:cNvPr>
          <p:cNvSpPr>
            <a:spLocks noGrp="1"/>
          </p:cNvSpPr>
          <p:nvPr>
            <p:ph type="pic" sz="quarter" idx="21" hasCustomPrompt="1"/>
          </p:nvPr>
        </p:nvSpPr>
        <p:spPr>
          <a:xfrm>
            <a:off x="515939" y="498944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11</a:t>
            </a:r>
          </a:p>
        </p:txBody>
      </p:sp>
      <p:sp>
        <p:nvSpPr>
          <p:cNvPr id="22" name="Picture Placeholder 9">
            <a:extLst>
              <a:ext uri="{FF2B5EF4-FFF2-40B4-BE49-F238E27FC236}">
                <a16:creationId xmlns:a16="http://schemas.microsoft.com/office/drawing/2014/main" id="{36F30AE7-5773-8FDC-09F5-D669095EC99A}"/>
              </a:ext>
            </a:extLst>
          </p:cNvPr>
          <p:cNvSpPr>
            <a:spLocks noGrp="1"/>
          </p:cNvSpPr>
          <p:nvPr>
            <p:ph type="pic" sz="quarter" idx="22" hasCustomPrompt="1"/>
          </p:nvPr>
        </p:nvSpPr>
        <p:spPr>
          <a:xfrm>
            <a:off x="2846344" y="498944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12</a:t>
            </a:r>
          </a:p>
        </p:txBody>
      </p:sp>
      <p:sp>
        <p:nvSpPr>
          <p:cNvPr id="23" name="Picture Placeholder 9">
            <a:extLst>
              <a:ext uri="{FF2B5EF4-FFF2-40B4-BE49-F238E27FC236}">
                <a16:creationId xmlns:a16="http://schemas.microsoft.com/office/drawing/2014/main" id="{FFCA3B1D-45D6-5BFC-5A81-97C0DE5B04F7}"/>
              </a:ext>
            </a:extLst>
          </p:cNvPr>
          <p:cNvSpPr>
            <a:spLocks noGrp="1"/>
          </p:cNvSpPr>
          <p:nvPr>
            <p:ph type="pic" sz="quarter" idx="23" hasCustomPrompt="1"/>
          </p:nvPr>
        </p:nvSpPr>
        <p:spPr>
          <a:xfrm>
            <a:off x="5176749" y="498944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13</a:t>
            </a:r>
          </a:p>
        </p:txBody>
      </p:sp>
      <p:sp>
        <p:nvSpPr>
          <p:cNvPr id="24" name="Picture Placeholder 9">
            <a:extLst>
              <a:ext uri="{FF2B5EF4-FFF2-40B4-BE49-F238E27FC236}">
                <a16:creationId xmlns:a16="http://schemas.microsoft.com/office/drawing/2014/main" id="{F3E45125-7F28-F3B6-45DE-A82190D9F7A6}"/>
              </a:ext>
            </a:extLst>
          </p:cNvPr>
          <p:cNvSpPr>
            <a:spLocks noGrp="1"/>
          </p:cNvSpPr>
          <p:nvPr>
            <p:ph type="pic" sz="quarter" idx="24" hasCustomPrompt="1"/>
          </p:nvPr>
        </p:nvSpPr>
        <p:spPr>
          <a:xfrm>
            <a:off x="9837561" y="498944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15</a:t>
            </a:r>
          </a:p>
        </p:txBody>
      </p:sp>
      <p:sp>
        <p:nvSpPr>
          <p:cNvPr id="25" name="Picture Placeholder 9">
            <a:extLst>
              <a:ext uri="{FF2B5EF4-FFF2-40B4-BE49-F238E27FC236}">
                <a16:creationId xmlns:a16="http://schemas.microsoft.com/office/drawing/2014/main" id="{F834ED33-505E-71FB-2E9D-401BEF5FBC96}"/>
              </a:ext>
            </a:extLst>
          </p:cNvPr>
          <p:cNvSpPr>
            <a:spLocks noGrp="1"/>
          </p:cNvSpPr>
          <p:nvPr>
            <p:ph type="pic" sz="quarter" idx="25" hasCustomPrompt="1"/>
          </p:nvPr>
        </p:nvSpPr>
        <p:spPr>
          <a:xfrm>
            <a:off x="7507154" y="4989445"/>
            <a:ext cx="1838502" cy="909084"/>
          </a:xfrm>
        </p:spPr>
        <p:txBody>
          <a:bodyPr/>
          <a:lstStyle>
            <a:lvl1pPr marL="0" indent="0">
              <a:buNone/>
              <a:defRPr sz="1800" b="0" i="0">
                <a:solidFill>
                  <a:schemeClr val="accent1"/>
                </a:solidFill>
                <a:latin typeface="Roboto Medium" panose="02000000000000000000" pitchFamily="2" charset="0"/>
                <a:ea typeface="Roboto Medium" panose="02000000000000000000" pitchFamily="2" charset="0"/>
              </a:defRPr>
            </a:lvl1pPr>
          </a:lstStyle>
          <a:p>
            <a:r>
              <a:rPr lang="en-US"/>
              <a:t>Logo 14</a:t>
            </a:r>
          </a:p>
        </p:txBody>
      </p:sp>
      <p:pic>
        <p:nvPicPr>
          <p:cNvPr id="26" name="Graphic 25">
            <a:extLst>
              <a:ext uri="{FF2B5EF4-FFF2-40B4-BE49-F238E27FC236}">
                <a16:creationId xmlns:a16="http://schemas.microsoft.com/office/drawing/2014/main" id="{EAEE5423-B2A0-015B-ECC5-A70CACF3C1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
        <p:nvSpPr>
          <p:cNvPr id="28" name="Text Placeholder 17">
            <a:extLst>
              <a:ext uri="{FF2B5EF4-FFF2-40B4-BE49-F238E27FC236}">
                <a16:creationId xmlns:a16="http://schemas.microsoft.com/office/drawing/2014/main" id="{973349AA-E391-CA49-823A-2EEEB1C5A61D}"/>
              </a:ext>
            </a:extLst>
          </p:cNvPr>
          <p:cNvSpPr>
            <a:spLocks noGrp="1"/>
          </p:cNvSpPr>
          <p:nvPr>
            <p:ph type="body" sz="quarter" idx="26" hasCustomPrompt="1"/>
          </p:nvPr>
        </p:nvSpPr>
        <p:spPr>
          <a:xfrm>
            <a:off x="515938" y="1348804"/>
            <a:ext cx="5580062" cy="393485"/>
          </a:xfrm>
        </p:spPr>
        <p:txBody>
          <a:bodyPr lIns="0">
            <a:normAutofit/>
          </a:bodyPr>
          <a:lstStyle>
            <a:lvl1pPr marL="0" indent="0">
              <a:buNone/>
              <a:defRPr sz="1800" b="1" i="0">
                <a:solidFill>
                  <a:schemeClr val="accent1"/>
                </a:solidFill>
                <a:latin typeface="Roboto" panose="02000000000000000000" pitchFamily="2" charset="0"/>
                <a:ea typeface="Roboto" panose="02000000000000000000" pitchFamily="2" charset="0"/>
              </a:defRPr>
            </a:lvl1pPr>
          </a:lstStyle>
          <a:p>
            <a:pPr lvl="0"/>
            <a:r>
              <a:rPr lang="en-GB"/>
              <a:t>Click to add subtitle</a:t>
            </a:r>
          </a:p>
        </p:txBody>
      </p:sp>
      <p:pic>
        <p:nvPicPr>
          <p:cNvPr id="31" name="Graphic 30">
            <a:extLst>
              <a:ext uri="{FF2B5EF4-FFF2-40B4-BE49-F238E27FC236}">
                <a16:creationId xmlns:a16="http://schemas.microsoft.com/office/drawing/2014/main" id="{7E297ED8-B3B3-83B8-7538-01E7385F5270}"/>
              </a:ext>
            </a:extLst>
          </p:cNvPr>
          <p:cNvPicPr>
            <a:picLocks noChangeAspect="1"/>
          </p:cNvPicPr>
          <p:nvPr userDrawn="1"/>
        </p:nvPicPr>
        <p:blipFill>
          <a:blip r:embed="rId4">
            <a:extLst>
              <a:ext uri="{96DAC541-7B7A-43D3-8B79-37D633B846F1}">
                <asvg:svgBlip xmlns:asvg="http://schemas.microsoft.com/office/drawing/2016/SVG/main" r:embed="rId5"/>
              </a:ext>
            </a:extLst>
          </a:blip>
          <a:srcRect l="32711" t="34137" r="3566" b="-23213"/>
          <a:stretch/>
        </p:blipFill>
        <p:spPr>
          <a:xfrm flipH="1">
            <a:off x="9172280" y="0"/>
            <a:ext cx="3019720" cy="2395251"/>
          </a:xfrm>
          <a:prstGeom prst="rect">
            <a:avLst/>
          </a:prstGeom>
        </p:spPr>
      </p:pic>
    </p:spTree>
    <p:extLst>
      <p:ext uri="{BB962C8B-B14F-4D97-AF65-F5344CB8AC3E}">
        <p14:creationId xmlns:p14="http://schemas.microsoft.com/office/powerpoint/2010/main" val="31706635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0-blank-graphic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84841" y="-84840"/>
            <a:ext cx="12367967" cy="707010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13">
            <a:extLst>
              <a:ext uri="{FF2B5EF4-FFF2-40B4-BE49-F238E27FC236}">
                <a16:creationId xmlns:a16="http://schemas.microsoft.com/office/drawing/2014/main" id="{C3E5AC99-2E5D-B599-ACB3-429D2258C6DA}"/>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CLICK TO EDIT TITLE</a:t>
            </a:r>
          </a:p>
        </p:txBody>
      </p:sp>
      <p:cxnSp>
        <p:nvCxnSpPr>
          <p:cNvPr id="5" name="Straight Connector 4">
            <a:extLst>
              <a:ext uri="{FF2B5EF4-FFF2-40B4-BE49-F238E27FC236}">
                <a16:creationId xmlns:a16="http://schemas.microsoft.com/office/drawing/2014/main" id="{32B42B13-72F8-8DD6-A929-264F2A3BD39A}"/>
              </a:ext>
            </a:extLst>
          </p:cNvPr>
          <p:cNvCxnSpPr>
            <a:cxnSpLocks/>
          </p:cNvCxnSpPr>
          <p:nvPr userDrawn="1"/>
        </p:nvCxnSpPr>
        <p:spPr>
          <a:xfrm>
            <a:off x="515937" y="46871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6" name="Text Placeholder 17">
            <a:extLst>
              <a:ext uri="{FF2B5EF4-FFF2-40B4-BE49-F238E27FC236}">
                <a16:creationId xmlns:a16="http://schemas.microsoft.com/office/drawing/2014/main" id="{4B488309-D20C-D410-4663-B6ACAE049FF0}"/>
              </a:ext>
            </a:extLst>
          </p:cNvPr>
          <p:cNvSpPr>
            <a:spLocks noGrp="1"/>
          </p:cNvSpPr>
          <p:nvPr>
            <p:ph type="body" sz="quarter" idx="12" hasCustomPrompt="1"/>
          </p:nvPr>
        </p:nvSpPr>
        <p:spPr>
          <a:xfrm>
            <a:off x="515938" y="1348804"/>
            <a:ext cx="5580062" cy="769705"/>
          </a:xfrm>
        </p:spPr>
        <p:txBody>
          <a:bodyPr lIns="0">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add subtitle</a:t>
            </a:r>
          </a:p>
        </p:txBody>
      </p:sp>
      <p:pic>
        <p:nvPicPr>
          <p:cNvPr id="8" name="Graphic 7">
            <a:extLst>
              <a:ext uri="{FF2B5EF4-FFF2-40B4-BE49-F238E27FC236}">
                <a16:creationId xmlns:a16="http://schemas.microsoft.com/office/drawing/2014/main" id="{9694A461-660E-AC74-8324-D00D13EE96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Tree>
    <p:extLst>
      <p:ext uri="{BB962C8B-B14F-4D97-AF65-F5344CB8AC3E}">
        <p14:creationId xmlns:p14="http://schemas.microsoft.com/office/powerpoint/2010/main" val="36402821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blank-for-infogrpahi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84841" y="-84840"/>
            <a:ext cx="12367967" cy="707010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9694A461-660E-AC74-8324-D00D13EE96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spTree>
    <p:extLst>
      <p:ext uri="{BB962C8B-B14F-4D97-AF65-F5344CB8AC3E}">
        <p14:creationId xmlns:p14="http://schemas.microsoft.com/office/powerpoint/2010/main" val="10708307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2-thank-you-option-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6096000" y="2757436"/>
            <a:ext cx="5580063" cy="67156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THANK YOU</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6096000" y="3547868"/>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6096000" y="271730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2" name="Text Placeholder 21">
            <a:extLst>
              <a:ext uri="{FF2B5EF4-FFF2-40B4-BE49-F238E27FC236}">
                <a16:creationId xmlns:a16="http://schemas.microsoft.com/office/drawing/2014/main" id="{451CE050-9922-7C0B-372F-85647C97EC5F}"/>
              </a:ext>
            </a:extLst>
          </p:cNvPr>
          <p:cNvSpPr>
            <a:spLocks noGrp="1"/>
          </p:cNvSpPr>
          <p:nvPr>
            <p:ph type="body" sz="quarter" idx="11" hasCustomPrompt="1"/>
          </p:nvPr>
        </p:nvSpPr>
        <p:spPr>
          <a:xfrm>
            <a:off x="6105427" y="3879268"/>
            <a:ext cx="4879974" cy="1231209"/>
          </a:xfrm>
          <a:noFill/>
        </p:spPr>
        <p:txBody>
          <a:bodyPr lIns="0" anchor="ctr"/>
          <a:lstStyle>
            <a:lvl1pPr marL="4763" indent="0">
              <a:buNone/>
              <a:tabLst/>
              <a:defRPr sz="1800" b="0" i="0">
                <a:solidFill>
                  <a:schemeClr val="bg1"/>
                </a:solidFill>
                <a:latin typeface="Roboto Medium" panose="02000000000000000000" pitchFamily="2" charset="0"/>
                <a:ea typeface="Roboto Medium" panose="02000000000000000000" pitchFamily="2" charset="0"/>
              </a:defRPr>
            </a:lvl1pPr>
          </a:lstStyle>
          <a:p>
            <a:pPr lvl="0"/>
            <a:r>
              <a:rPr lang="en-GB"/>
              <a:t>E: </a:t>
            </a:r>
            <a:r>
              <a:rPr lang="en-GB" err="1"/>
              <a:t>enquiries@abhi.org.uk</a:t>
            </a:r>
            <a:endParaRPr lang="en-GB"/>
          </a:p>
          <a:p>
            <a:pPr lvl="0"/>
            <a:r>
              <a:rPr lang="en-GB"/>
              <a:t>T: +44 (0)20 7960 4360</a:t>
            </a:r>
          </a:p>
          <a:p>
            <a:pPr marL="4763"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err="1"/>
              <a:t>www.linkedin.com</a:t>
            </a:r>
            <a:r>
              <a:rPr lang="en-GB"/>
              <a:t>/company/</a:t>
            </a:r>
            <a:r>
              <a:rPr lang="en-GB" err="1"/>
              <a:t>abhi</a:t>
            </a:r>
            <a:endParaRPr lang="en-GB"/>
          </a:p>
        </p:txBody>
      </p:sp>
      <p:pic>
        <p:nvPicPr>
          <p:cNvPr id="3" name="Graphic 2">
            <a:extLst>
              <a:ext uri="{FF2B5EF4-FFF2-40B4-BE49-F238E27FC236}">
                <a16:creationId xmlns:a16="http://schemas.microsoft.com/office/drawing/2014/main" id="{9D972A43-9892-133A-3E30-E560CBF12B63}"/>
              </a:ext>
            </a:extLst>
          </p:cNvPr>
          <p:cNvPicPr>
            <a:picLocks noChangeAspect="1"/>
          </p:cNvPicPr>
          <p:nvPr userDrawn="1"/>
        </p:nvPicPr>
        <p:blipFill>
          <a:blip r:embed="rId2">
            <a:extLst>
              <a:ext uri="{96DAC541-7B7A-43D3-8B79-37D633B846F1}">
                <asvg:svgBlip xmlns:asvg="http://schemas.microsoft.com/office/drawing/2016/SVG/main" r:embed="rId3"/>
              </a:ext>
            </a:extLst>
          </a:blip>
          <a:srcRect l="41265" t="34137" r="-4988" b="-23213"/>
          <a:stretch/>
        </p:blipFill>
        <p:spPr>
          <a:xfrm rot="10800000" flipH="1">
            <a:off x="-10469" y="3039534"/>
            <a:ext cx="4813983" cy="3818465"/>
          </a:xfrm>
          <a:prstGeom prst="rect">
            <a:avLst/>
          </a:prstGeom>
        </p:spPr>
      </p:pic>
      <p:pic>
        <p:nvPicPr>
          <p:cNvPr id="5" name="Graphic 4">
            <a:extLst>
              <a:ext uri="{FF2B5EF4-FFF2-40B4-BE49-F238E27FC236}">
                <a16:creationId xmlns:a16="http://schemas.microsoft.com/office/drawing/2014/main" id="{A93F0BE6-1F78-308A-1B65-DE95B776B91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096000" y="1132228"/>
            <a:ext cx="1803295" cy="960829"/>
          </a:xfrm>
          <a:prstGeom prst="rect">
            <a:avLst/>
          </a:prstGeom>
        </p:spPr>
      </p:pic>
    </p:spTree>
    <p:extLst>
      <p:ext uri="{BB962C8B-B14F-4D97-AF65-F5344CB8AC3E}">
        <p14:creationId xmlns:p14="http://schemas.microsoft.com/office/powerpoint/2010/main" val="16730739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slide-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spcBef>
                <a:spcPts val="0"/>
              </a:spcBef>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F0F4AB75-B691-2E38-C150-789747FC536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47CE61AA-852F-640E-6C06-40B190A5BFB7}"/>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4"/>
            <a:ext cx="4813983" cy="3818465"/>
          </a:xfrm>
          <a:prstGeom prst="rect">
            <a:avLst/>
          </a:prstGeom>
        </p:spPr>
      </p:pic>
    </p:spTree>
    <p:extLst>
      <p:ext uri="{BB962C8B-B14F-4D97-AF65-F5344CB8AC3E}">
        <p14:creationId xmlns:p14="http://schemas.microsoft.com/office/powerpoint/2010/main" val="1584509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2-thank-you-option-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757436"/>
            <a:ext cx="5580063" cy="67156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THANK YOU</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547868"/>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71730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4" name="Text Placeholder 21">
            <a:extLst>
              <a:ext uri="{FF2B5EF4-FFF2-40B4-BE49-F238E27FC236}">
                <a16:creationId xmlns:a16="http://schemas.microsoft.com/office/drawing/2014/main" id="{F8B2561B-8C23-2459-DD3F-4161206159D0}"/>
              </a:ext>
            </a:extLst>
          </p:cNvPr>
          <p:cNvSpPr>
            <a:spLocks noGrp="1"/>
          </p:cNvSpPr>
          <p:nvPr>
            <p:ph type="body" sz="quarter" idx="11" hasCustomPrompt="1"/>
          </p:nvPr>
        </p:nvSpPr>
        <p:spPr>
          <a:xfrm>
            <a:off x="526098" y="3879268"/>
            <a:ext cx="4879974" cy="1231209"/>
          </a:xfrm>
          <a:noFill/>
        </p:spPr>
        <p:txBody>
          <a:bodyPr lIns="0" anchor="ctr"/>
          <a:lstStyle>
            <a:lvl1pPr marL="4763" indent="0">
              <a:buNone/>
              <a:tabLst/>
              <a:defRPr sz="1800" b="0" i="0">
                <a:solidFill>
                  <a:schemeClr val="bg1"/>
                </a:solidFill>
                <a:latin typeface="Roboto Medium" panose="02000000000000000000" pitchFamily="2" charset="0"/>
                <a:ea typeface="Roboto Medium" panose="02000000000000000000" pitchFamily="2" charset="0"/>
              </a:defRPr>
            </a:lvl1pPr>
          </a:lstStyle>
          <a:p>
            <a:pPr lvl="0"/>
            <a:r>
              <a:rPr lang="en-GB"/>
              <a:t>E: </a:t>
            </a:r>
            <a:r>
              <a:rPr lang="en-GB" err="1"/>
              <a:t>enquiries@abhi.org.uk</a:t>
            </a:r>
            <a:endParaRPr lang="en-GB"/>
          </a:p>
          <a:p>
            <a:pPr lvl="0"/>
            <a:r>
              <a:rPr lang="en-GB"/>
              <a:t>T: +44 (0)20 7960 4360</a:t>
            </a:r>
          </a:p>
          <a:p>
            <a:pPr lvl="0"/>
            <a:r>
              <a:rPr lang="en-GB" err="1"/>
              <a:t>www.linkedin.com</a:t>
            </a:r>
            <a:r>
              <a:rPr lang="en-GB"/>
              <a:t>/company/</a:t>
            </a:r>
            <a:r>
              <a:rPr lang="en-GB" err="1"/>
              <a:t>abhi</a:t>
            </a:r>
            <a:endParaRPr lang="en-GB"/>
          </a:p>
        </p:txBody>
      </p:sp>
      <p:pic>
        <p:nvPicPr>
          <p:cNvPr id="2" name="Graphic 1">
            <a:extLst>
              <a:ext uri="{FF2B5EF4-FFF2-40B4-BE49-F238E27FC236}">
                <a16:creationId xmlns:a16="http://schemas.microsoft.com/office/drawing/2014/main" id="{AE81560C-36A8-E54E-EF1D-143F8262F575}"/>
              </a:ext>
            </a:extLst>
          </p:cNvPr>
          <p:cNvPicPr>
            <a:picLocks noChangeAspect="1"/>
          </p:cNvPicPr>
          <p:nvPr userDrawn="1"/>
        </p:nvPicPr>
        <p:blipFill>
          <a:blip r:embed="rId2">
            <a:extLst>
              <a:ext uri="{96DAC541-7B7A-43D3-8B79-37D633B846F1}">
                <asvg:svgBlip xmlns:asvg="http://schemas.microsoft.com/office/drawing/2016/SVG/main" r:embed="rId3"/>
              </a:ext>
            </a:extLst>
          </a:blip>
          <a:srcRect l="41265" t="34137" r="-4988" b="-23213"/>
          <a:stretch/>
        </p:blipFill>
        <p:spPr>
          <a:xfrm rot="10800000">
            <a:off x="7378017" y="3039535"/>
            <a:ext cx="4813983" cy="3818465"/>
          </a:xfrm>
          <a:prstGeom prst="rect">
            <a:avLst/>
          </a:prstGeom>
        </p:spPr>
      </p:pic>
      <p:pic>
        <p:nvPicPr>
          <p:cNvPr id="3" name="Graphic 2">
            <a:extLst>
              <a:ext uri="{FF2B5EF4-FFF2-40B4-BE49-F238E27FC236}">
                <a16:creationId xmlns:a16="http://schemas.microsoft.com/office/drawing/2014/main" id="{6B864017-207E-1E96-5005-08FA2BBB492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15938" y="992533"/>
            <a:ext cx="1803295" cy="960829"/>
          </a:xfrm>
          <a:prstGeom prst="rect">
            <a:avLst/>
          </a:prstGeom>
        </p:spPr>
      </p:pic>
    </p:spTree>
    <p:extLst>
      <p:ext uri="{BB962C8B-B14F-4D97-AF65-F5344CB8AC3E}">
        <p14:creationId xmlns:p14="http://schemas.microsoft.com/office/powerpoint/2010/main" val="31772582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divider slide-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BF11686F-623F-1F2E-D3F3-17975319EC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29411C12-562A-6910-93A8-6D1CA931A58A}"/>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38732614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divider slide-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B171BFA2-1D6D-5B66-A8CA-163D6718A41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B5A95664-633E-F11B-6ED6-D44B02078A9F}"/>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28023947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divider slide-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6C96519A-3982-6C20-5BC7-5482C0E0C83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6C6F3772-458B-9524-2CBC-3C2ED03BF8F9}"/>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42041204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divider slide-5">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E95C7000-75A6-70F8-0843-CF50FE8790A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D6475AEC-41F0-B276-96C9-FA4A7AF0C341}"/>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2188413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divider slide-6">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39966-B941-0662-26AD-D2892DE7372D}"/>
              </a:ext>
            </a:extLst>
          </p:cNvPr>
          <p:cNvSpPr/>
          <p:nvPr userDrawn="1"/>
        </p:nvSpPr>
        <p:spPr>
          <a:xfrm>
            <a:off x="0" y="0"/>
            <a:ext cx="1219200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452F503A-5C76-1CF5-0EC0-DD57B62FB470}"/>
              </a:ext>
            </a:extLst>
          </p:cNvPr>
          <p:cNvSpPr>
            <a:spLocks noGrp="1"/>
          </p:cNvSpPr>
          <p:nvPr>
            <p:ph type="body" sz="quarter" idx="10" hasCustomPrompt="1"/>
          </p:nvPr>
        </p:nvSpPr>
        <p:spPr>
          <a:xfrm>
            <a:off x="515938" y="2088133"/>
            <a:ext cx="5580063" cy="1710870"/>
          </a:xfrm>
        </p:spPr>
        <p:txBody>
          <a:bodyPr lIns="0">
            <a:noAutofit/>
          </a:bodyPr>
          <a:lstStyle>
            <a:lvl1pPr marL="0" indent="0">
              <a:buNone/>
              <a:defRPr sz="5400" b="1" i="0" spc="-150">
                <a:solidFill>
                  <a:schemeClr val="bg1"/>
                </a:solidFill>
                <a:latin typeface="Roboto Condensed" panose="02000000000000000000" pitchFamily="2" charset="0"/>
                <a:ea typeface="Roboto Condensed" panose="02000000000000000000" pitchFamily="2" charset="0"/>
              </a:defRPr>
            </a:lvl1pPr>
          </a:lstStyle>
          <a:p>
            <a:pPr lvl="0"/>
            <a:r>
              <a:rPr lang="en-GB"/>
              <a:t>DIVIDER SLIDE </a:t>
            </a:r>
          </a:p>
          <a:p>
            <a:pPr lvl="0"/>
            <a:r>
              <a:rPr lang="en-GB"/>
              <a:t>TITLE</a:t>
            </a:r>
          </a:p>
        </p:txBody>
      </p:sp>
      <p:cxnSp>
        <p:nvCxnSpPr>
          <p:cNvPr id="16" name="Straight Connector 15">
            <a:extLst>
              <a:ext uri="{FF2B5EF4-FFF2-40B4-BE49-F238E27FC236}">
                <a16:creationId xmlns:a16="http://schemas.microsoft.com/office/drawing/2014/main" id="{AC3C457F-5E81-72BE-6AE9-D511FB02BBFA}"/>
              </a:ext>
            </a:extLst>
          </p:cNvPr>
          <p:cNvCxnSpPr/>
          <p:nvPr userDrawn="1"/>
        </p:nvCxnSpPr>
        <p:spPr>
          <a:xfrm>
            <a:off x="515938" y="3741526"/>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480E1A7-DC4B-0804-CBC3-A553AC8FB89F}"/>
              </a:ext>
            </a:extLst>
          </p:cNvPr>
          <p:cNvCxnSpPr/>
          <p:nvPr userDrawn="1"/>
        </p:nvCxnSpPr>
        <p:spPr>
          <a:xfrm>
            <a:off x="515938" y="203857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AF5E6F52-34D1-E7A8-AE5A-383A8E4C7006}"/>
              </a:ext>
            </a:extLst>
          </p:cNvPr>
          <p:cNvSpPr>
            <a:spLocks noGrp="1"/>
          </p:cNvSpPr>
          <p:nvPr>
            <p:ph type="body" sz="quarter" idx="11" hasCustomPrompt="1"/>
          </p:nvPr>
        </p:nvSpPr>
        <p:spPr>
          <a:xfrm>
            <a:off x="515938" y="3989969"/>
            <a:ext cx="5580063" cy="841375"/>
          </a:xfrm>
        </p:spPr>
        <p:txBody>
          <a:bodyPr>
            <a:normAutofit/>
          </a:bodyPr>
          <a:lstStyle>
            <a:lvl1pPr marL="0" indent="0">
              <a:buNone/>
              <a:defRPr sz="1800" b="1" i="0">
                <a:solidFill>
                  <a:schemeClr val="bg1"/>
                </a:solidFill>
                <a:latin typeface="Roboto" panose="02000000000000000000" pitchFamily="2" charset="0"/>
                <a:ea typeface="Roboto" panose="02000000000000000000" pitchFamily="2" charset="0"/>
              </a:defRPr>
            </a:lvl1pPr>
          </a:lstStyle>
          <a:p>
            <a:pPr lvl="0"/>
            <a:r>
              <a:rPr lang="en-GB"/>
              <a:t>Click to edit subheading</a:t>
            </a:r>
          </a:p>
        </p:txBody>
      </p:sp>
      <p:pic>
        <p:nvPicPr>
          <p:cNvPr id="3" name="Graphic 2">
            <a:extLst>
              <a:ext uri="{FF2B5EF4-FFF2-40B4-BE49-F238E27FC236}">
                <a16:creationId xmlns:a16="http://schemas.microsoft.com/office/drawing/2014/main" id="{8B4C79B3-87D0-5B80-DCF1-DF13B433C5C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53EB92F2-1446-1F67-7BD2-BCE57AADB301}"/>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spTree>
    <p:extLst>
      <p:ext uri="{BB962C8B-B14F-4D97-AF65-F5344CB8AC3E}">
        <p14:creationId xmlns:p14="http://schemas.microsoft.com/office/powerpoint/2010/main" val="841488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55">
          <p15:clr>
            <a:srgbClr val="FBAE40"/>
          </p15:clr>
        </p15:guide>
        <p15:guide id="4" pos="325">
          <p15:clr>
            <a:srgbClr val="FBAE40"/>
          </p15:clr>
        </p15:guide>
        <p15:guide id="5" orient="horz" pos="323">
          <p15:clr>
            <a:srgbClr val="FBAE40"/>
          </p15:clr>
        </p15:guide>
        <p15:guide id="6" orient="horz" pos="3997">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agenda-option-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910518-3ED2-EA9D-E077-9A4EDD1C0356}"/>
              </a:ext>
            </a:extLst>
          </p:cNvPr>
          <p:cNvSpPr/>
          <p:nvPr userDrawn="1"/>
        </p:nvSpPr>
        <p:spPr>
          <a:xfrm>
            <a:off x="0" y="0"/>
            <a:ext cx="1219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13">
            <a:extLst>
              <a:ext uri="{FF2B5EF4-FFF2-40B4-BE49-F238E27FC236}">
                <a16:creationId xmlns:a16="http://schemas.microsoft.com/office/drawing/2014/main" id="{714A3806-C4AC-B269-25D3-83751A201655}"/>
              </a:ext>
            </a:extLst>
          </p:cNvPr>
          <p:cNvSpPr>
            <a:spLocks noGrp="1"/>
          </p:cNvSpPr>
          <p:nvPr>
            <p:ph type="body" sz="quarter" idx="10" hasCustomPrompt="1"/>
          </p:nvPr>
        </p:nvSpPr>
        <p:spPr>
          <a:xfrm>
            <a:off x="515938" y="509788"/>
            <a:ext cx="5580063" cy="677744"/>
          </a:xfrm>
        </p:spPr>
        <p:txBody>
          <a:bodyPr lIns="0">
            <a:noAutofit/>
          </a:bodyPr>
          <a:lstStyle>
            <a:lvl1pPr marL="0" indent="0">
              <a:buNone/>
              <a:defRPr sz="4000" b="1" i="0" spc="-150">
                <a:solidFill>
                  <a:schemeClr val="bg1"/>
                </a:solidFill>
                <a:latin typeface="Roboto Condensed" panose="02000000000000000000" pitchFamily="2" charset="0"/>
                <a:ea typeface="Roboto Condensed" panose="02000000000000000000" pitchFamily="2" charset="0"/>
              </a:defRPr>
            </a:lvl1pPr>
          </a:lstStyle>
          <a:p>
            <a:pPr lvl="0"/>
            <a:r>
              <a:rPr lang="en-GB"/>
              <a:t>AGENDA</a:t>
            </a:r>
          </a:p>
        </p:txBody>
      </p:sp>
      <p:sp>
        <p:nvSpPr>
          <p:cNvPr id="11" name="Text Placeholder 21">
            <a:extLst>
              <a:ext uri="{FF2B5EF4-FFF2-40B4-BE49-F238E27FC236}">
                <a16:creationId xmlns:a16="http://schemas.microsoft.com/office/drawing/2014/main" id="{C94FC293-5CBD-DE04-FE4F-9DEC85C54BE0}"/>
              </a:ext>
            </a:extLst>
          </p:cNvPr>
          <p:cNvSpPr>
            <a:spLocks noGrp="1"/>
          </p:cNvSpPr>
          <p:nvPr>
            <p:ph type="body" sz="quarter" idx="11" hasCustomPrompt="1"/>
          </p:nvPr>
        </p:nvSpPr>
        <p:spPr>
          <a:xfrm>
            <a:off x="515937" y="2063735"/>
            <a:ext cx="5580062" cy="540000"/>
          </a:xfrm>
          <a:prstGeom prst="roundRect">
            <a:avLst/>
          </a:prstGeom>
          <a:solidFill>
            <a:schemeClr val="bg1">
              <a:alpha val="10000"/>
            </a:schemeClr>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1</a:t>
            </a:r>
            <a:endParaRPr lang="en-US"/>
          </a:p>
        </p:txBody>
      </p:sp>
      <p:sp>
        <p:nvSpPr>
          <p:cNvPr id="21" name="Text Placeholder 21">
            <a:extLst>
              <a:ext uri="{FF2B5EF4-FFF2-40B4-BE49-F238E27FC236}">
                <a16:creationId xmlns:a16="http://schemas.microsoft.com/office/drawing/2014/main" id="{9C4DAF65-384A-A9E6-CF6B-189C483620F0}"/>
              </a:ext>
            </a:extLst>
          </p:cNvPr>
          <p:cNvSpPr>
            <a:spLocks noGrp="1"/>
          </p:cNvSpPr>
          <p:nvPr>
            <p:ph type="body" sz="quarter" idx="12" hasCustomPrompt="1"/>
          </p:nvPr>
        </p:nvSpPr>
        <p:spPr>
          <a:xfrm>
            <a:off x="515937" y="2777226"/>
            <a:ext cx="5580062" cy="540000"/>
          </a:xfrm>
          <a:prstGeom prst="roundRect">
            <a:avLst/>
          </a:prstGeom>
          <a:solidFill>
            <a:schemeClr val="bg1">
              <a:alpha val="10000"/>
            </a:schemeClr>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2</a:t>
            </a:r>
            <a:endParaRPr lang="en-US"/>
          </a:p>
        </p:txBody>
      </p:sp>
      <p:sp>
        <p:nvSpPr>
          <p:cNvPr id="23" name="Text Placeholder 21">
            <a:extLst>
              <a:ext uri="{FF2B5EF4-FFF2-40B4-BE49-F238E27FC236}">
                <a16:creationId xmlns:a16="http://schemas.microsoft.com/office/drawing/2014/main" id="{4C6E4BE7-5013-E27D-3A94-A52624FD4D17}"/>
              </a:ext>
            </a:extLst>
          </p:cNvPr>
          <p:cNvSpPr>
            <a:spLocks noGrp="1"/>
          </p:cNvSpPr>
          <p:nvPr>
            <p:ph type="body" sz="quarter" idx="13" hasCustomPrompt="1"/>
          </p:nvPr>
        </p:nvSpPr>
        <p:spPr>
          <a:xfrm>
            <a:off x="515937" y="3490717"/>
            <a:ext cx="5580062" cy="540000"/>
          </a:xfrm>
          <a:prstGeom prst="roundRect">
            <a:avLst/>
          </a:prstGeom>
          <a:solidFill>
            <a:schemeClr val="bg1">
              <a:alpha val="10000"/>
            </a:schemeClr>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3</a:t>
            </a:r>
            <a:endParaRPr lang="en-US"/>
          </a:p>
        </p:txBody>
      </p:sp>
      <p:sp>
        <p:nvSpPr>
          <p:cNvPr id="25" name="Text Placeholder 21">
            <a:extLst>
              <a:ext uri="{FF2B5EF4-FFF2-40B4-BE49-F238E27FC236}">
                <a16:creationId xmlns:a16="http://schemas.microsoft.com/office/drawing/2014/main" id="{04823CB5-88F0-EA08-1DB6-7F897CAA0E58}"/>
              </a:ext>
            </a:extLst>
          </p:cNvPr>
          <p:cNvSpPr>
            <a:spLocks noGrp="1"/>
          </p:cNvSpPr>
          <p:nvPr>
            <p:ph type="body" sz="quarter" idx="14" hasCustomPrompt="1"/>
          </p:nvPr>
        </p:nvSpPr>
        <p:spPr>
          <a:xfrm>
            <a:off x="515937" y="4204208"/>
            <a:ext cx="5580062" cy="540000"/>
          </a:xfrm>
          <a:prstGeom prst="roundRect">
            <a:avLst/>
          </a:prstGeom>
          <a:solidFill>
            <a:schemeClr val="bg1">
              <a:alpha val="10000"/>
            </a:schemeClr>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4</a:t>
            </a:r>
            <a:endParaRPr lang="en-US"/>
          </a:p>
        </p:txBody>
      </p:sp>
      <p:sp>
        <p:nvSpPr>
          <p:cNvPr id="27" name="Text Placeholder 21">
            <a:extLst>
              <a:ext uri="{FF2B5EF4-FFF2-40B4-BE49-F238E27FC236}">
                <a16:creationId xmlns:a16="http://schemas.microsoft.com/office/drawing/2014/main" id="{4696269E-0113-017B-D6FD-F0272B6E50F9}"/>
              </a:ext>
            </a:extLst>
          </p:cNvPr>
          <p:cNvSpPr>
            <a:spLocks noGrp="1"/>
          </p:cNvSpPr>
          <p:nvPr>
            <p:ph type="body" sz="quarter" idx="15" hasCustomPrompt="1"/>
          </p:nvPr>
        </p:nvSpPr>
        <p:spPr>
          <a:xfrm>
            <a:off x="515937" y="4917699"/>
            <a:ext cx="5580062" cy="540000"/>
          </a:xfrm>
          <a:prstGeom prst="roundRect">
            <a:avLst/>
          </a:prstGeom>
          <a:solidFill>
            <a:schemeClr val="bg1">
              <a:alpha val="10000"/>
            </a:schemeClr>
          </a:solidFill>
        </p:spPr>
        <p:txBody>
          <a:bodyPr anchor="ctr"/>
          <a:lstStyle>
            <a:lvl1pPr marL="76200" indent="0">
              <a:buNone/>
              <a:defRPr sz="1800" b="1" i="0">
                <a:solidFill>
                  <a:schemeClr val="bg1"/>
                </a:solidFill>
                <a:latin typeface="Roboto" panose="02000000000000000000" pitchFamily="2" charset="0"/>
                <a:ea typeface="Roboto" panose="02000000000000000000" pitchFamily="2" charset="0"/>
              </a:defRPr>
            </a:lvl1pPr>
          </a:lstStyle>
          <a:p>
            <a:pPr lvl="0"/>
            <a:r>
              <a:rPr lang="en-GB"/>
              <a:t>Agenda Topic 5</a:t>
            </a:r>
            <a:endParaRPr lang="en-US"/>
          </a:p>
        </p:txBody>
      </p:sp>
      <p:pic>
        <p:nvPicPr>
          <p:cNvPr id="29" name="Graphic 28">
            <a:extLst>
              <a:ext uri="{FF2B5EF4-FFF2-40B4-BE49-F238E27FC236}">
                <a16:creationId xmlns:a16="http://schemas.microsoft.com/office/drawing/2014/main" id="{8D942F3C-F505-0825-A4E0-33E2773BF32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95581" y="6345238"/>
            <a:ext cx="880482" cy="310361"/>
          </a:xfrm>
          <a:prstGeom prst="rect">
            <a:avLst/>
          </a:prstGeom>
        </p:spPr>
      </p:pic>
      <p:pic>
        <p:nvPicPr>
          <p:cNvPr id="2" name="Graphic 1">
            <a:extLst>
              <a:ext uri="{FF2B5EF4-FFF2-40B4-BE49-F238E27FC236}">
                <a16:creationId xmlns:a16="http://schemas.microsoft.com/office/drawing/2014/main" id="{361F9C8F-05B5-253D-738B-7BDDE7289C5F}"/>
              </a:ext>
            </a:extLst>
          </p:cNvPr>
          <p:cNvPicPr>
            <a:picLocks noChangeAspect="1"/>
          </p:cNvPicPr>
          <p:nvPr userDrawn="1"/>
        </p:nvPicPr>
        <p:blipFill>
          <a:blip r:embed="rId4">
            <a:extLst>
              <a:ext uri="{96DAC541-7B7A-43D3-8B79-37D633B846F1}">
                <asvg:svgBlip xmlns:asvg="http://schemas.microsoft.com/office/drawing/2016/SVG/main" r:embed="rId5"/>
              </a:ext>
            </a:extLst>
          </a:blip>
          <a:srcRect l="41265" t="34137" r="-4988" b="-23213"/>
          <a:stretch/>
        </p:blipFill>
        <p:spPr>
          <a:xfrm rot="10800000">
            <a:off x="7378017" y="3039535"/>
            <a:ext cx="4813983" cy="3818465"/>
          </a:xfrm>
          <a:prstGeom prst="rect">
            <a:avLst/>
          </a:prstGeom>
        </p:spPr>
      </p:pic>
      <p:cxnSp>
        <p:nvCxnSpPr>
          <p:cNvPr id="4" name="Straight Connector 3">
            <a:extLst>
              <a:ext uri="{FF2B5EF4-FFF2-40B4-BE49-F238E27FC236}">
                <a16:creationId xmlns:a16="http://schemas.microsoft.com/office/drawing/2014/main" id="{EBEBE88C-C38B-C85E-EBAC-672324DABBB6}"/>
              </a:ext>
            </a:extLst>
          </p:cNvPr>
          <p:cNvCxnSpPr>
            <a:cxnSpLocks/>
          </p:cNvCxnSpPr>
          <p:nvPr userDrawn="1"/>
        </p:nvCxnSpPr>
        <p:spPr>
          <a:xfrm>
            <a:off x="515937" y="468711"/>
            <a:ext cx="5580063" cy="0"/>
          </a:xfrm>
          <a:prstGeom prst="line">
            <a:avLst/>
          </a:prstGeom>
          <a:ln w="635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898534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25" userDrawn="1">
          <p15:clr>
            <a:srgbClr val="FBAE40"/>
          </p15:clr>
        </p15:guide>
        <p15:guide id="4" pos="7355" userDrawn="1">
          <p15:clr>
            <a:srgbClr val="FBAE40"/>
          </p15:clr>
        </p15:guide>
        <p15:guide id="5" orient="horz" pos="61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D9A2AC-4BEB-10E9-0CAA-AC387AD38F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C1BFA70-E930-F779-2353-873810A701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1C7EC2-8DC6-FA87-DA33-42913C9C6F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1D9A3A-6A95-E446-A2B5-537181A70483}" type="datetimeFigureOut">
              <a:rPr lang="en-US" smtClean="0"/>
              <a:t>2/11/2026</a:t>
            </a:fld>
            <a:endParaRPr lang="en-US"/>
          </a:p>
        </p:txBody>
      </p:sp>
      <p:sp>
        <p:nvSpPr>
          <p:cNvPr id="5" name="Footer Placeholder 4">
            <a:extLst>
              <a:ext uri="{FF2B5EF4-FFF2-40B4-BE49-F238E27FC236}">
                <a16:creationId xmlns:a16="http://schemas.microsoft.com/office/drawing/2014/main" id="{45C61E04-BC28-FA6B-D17E-24D5F23FBC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90A126-7652-8487-4CD7-C39A767A80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D2BF20-D9D3-FE4D-969D-16867CB9FD38}" type="slidenum">
              <a:rPr lang="en-US" smtClean="0"/>
              <a:t>‹#›</a:t>
            </a:fld>
            <a:endParaRPr lang="en-US"/>
          </a:p>
        </p:txBody>
      </p:sp>
    </p:spTree>
    <p:extLst>
      <p:ext uri="{BB962C8B-B14F-4D97-AF65-F5344CB8AC3E}">
        <p14:creationId xmlns:p14="http://schemas.microsoft.com/office/powerpoint/2010/main" val="294386678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73" r:id="rId3"/>
    <p:sldLayoutId id="2147483672" r:id="rId4"/>
    <p:sldLayoutId id="2147483674" r:id="rId5"/>
    <p:sldLayoutId id="2147483675" r:id="rId6"/>
    <p:sldLayoutId id="2147483676" r:id="rId7"/>
    <p:sldLayoutId id="2147483677" r:id="rId8"/>
    <p:sldLayoutId id="2147483650" r:id="rId9"/>
    <p:sldLayoutId id="2147483662" r:id="rId10"/>
    <p:sldLayoutId id="2147483651" r:id="rId11"/>
    <p:sldLayoutId id="2147483685" r:id="rId12"/>
    <p:sldLayoutId id="2147483661" r:id="rId13"/>
    <p:sldLayoutId id="214748365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9" r:id="rId22"/>
    <p:sldLayoutId id="2147483681" r:id="rId23"/>
    <p:sldLayoutId id="2147483682" r:id="rId24"/>
    <p:sldLayoutId id="2147483683" r:id="rId25"/>
    <p:sldLayoutId id="2147483654" r:id="rId26"/>
    <p:sldLayoutId id="2147483678" r:id="rId27"/>
    <p:sldLayoutId id="2147483684" r:id="rId28"/>
    <p:sldLayoutId id="2147483671" r:id="rId29"/>
    <p:sldLayoutId id="2147483670" r:id="rId3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55" userDrawn="1">
          <p15:clr>
            <a:srgbClr val="F26B43"/>
          </p15:clr>
        </p15:guide>
        <p15:guide id="5" orient="horz" pos="618" userDrawn="1">
          <p15:clr>
            <a:srgbClr val="F26B43"/>
          </p15:clr>
        </p15:guide>
        <p15:guide id="6" orient="horz" pos="399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standardsdevelopment.bsigroup.com/projects/2025-03425" TargetMode="External"/><Relationship Id="rId13" Type="http://schemas.openxmlformats.org/officeDocument/2006/relationships/hyperlink" Target="https://standardsdevelopment.bsigroup.com/projects/2023-02213" TargetMode="External"/><Relationship Id="rId3" Type="http://schemas.openxmlformats.org/officeDocument/2006/relationships/hyperlink" Target="https://standardsdevelopment.bsigroup.com/projects/2024-00966" TargetMode="External"/><Relationship Id="rId7" Type="http://schemas.openxmlformats.org/officeDocument/2006/relationships/hyperlink" Target="https://standardsdevelopment.bsigroup.com/projects/2025-03424" TargetMode="External"/><Relationship Id="rId12" Type="http://schemas.openxmlformats.org/officeDocument/2006/relationships/hyperlink" Target="https://standardsdevelopment.bsigroup.com/projects/2025-01230" TargetMode="External"/><Relationship Id="rId2" Type="http://schemas.openxmlformats.org/officeDocument/2006/relationships/hyperlink" Target="https://standardsdevelopment.bsigroup.com/projects/2025-02085" TargetMode="External"/><Relationship Id="rId1" Type="http://schemas.openxmlformats.org/officeDocument/2006/relationships/slideLayout" Target="../slideLayouts/slideLayout5.xml"/><Relationship Id="rId6" Type="http://schemas.openxmlformats.org/officeDocument/2006/relationships/hyperlink" Target="https://standardsdevelopment.bsigroup.com/projects/2025-03423" TargetMode="External"/><Relationship Id="rId11" Type="http://schemas.openxmlformats.org/officeDocument/2006/relationships/hyperlink" Target="https://standardsdevelopment.bsigroup.com/projects/2025-01229" TargetMode="External"/><Relationship Id="rId5" Type="http://schemas.openxmlformats.org/officeDocument/2006/relationships/hyperlink" Target="https://standardsdevelopment.bsigroup.com/projects/2024-02499" TargetMode="External"/><Relationship Id="rId15" Type="http://schemas.openxmlformats.org/officeDocument/2006/relationships/image" Target="../media/image29.png"/><Relationship Id="rId10" Type="http://schemas.openxmlformats.org/officeDocument/2006/relationships/hyperlink" Target="https://standardsdevelopment.bsigroup.com/projects/2025-01223" TargetMode="External"/><Relationship Id="rId4" Type="http://schemas.openxmlformats.org/officeDocument/2006/relationships/hyperlink" Target="https://standardsdevelopment.bsigroup.com/projects/2024-01653" TargetMode="External"/><Relationship Id="rId9" Type="http://schemas.openxmlformats.org/officeDocument/2006/relationships/hyperlink" Target="https://standardsdevelopment.bsigroup.com/projects/2025-03426" TargetMode="External"/><Relationship Id="rId14" Type="http://schemas.openxmlformats.org/officeDocument/2006/relationships/hyperlink" Target="https://standardsdevelopment.bsigroup.com/projects/2025-03556"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openclipart.org/detail/24073/key-west---mallory---square-by-nkinkade-177733" TargetMode="External"/><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eur-lex.europa.eu/legal-content/EN/TXT/PDF/?uri=OJ:L_202600193" TargetMode="External"/><Relationship Id="rId3" Type="http://schemas.openxmlformats.org/officeDocument/2006/relationships/hyperlink" Target="https://eur-lex.europa.eu/legal-content/EN/TXT/?uri=PI_COM%3AAres(2025)11081575" TargetMode="External"/><Relationship Id="rId7" Type="http://schemas.openxmlformats.org/officeDocument/2006/relationships/hyperlink" Target="https://health.ec.europa.eu/document/download/397b2a2e-1793-48fd-b9f5-7b8f0b05c7dd_en?filename=hta_htar_rolling-plan_en.pdf" TargetMode="External"/><Relationship Id="rId2" Type="http://schemas.openxmlformats.org/officeDocument/2006/relationships/hyperlink" Target="https://health.ec.europa.eu/document/download/dfb60cde-21a5-426d-8616-e394a326abc2_en?filename=ncd_com-2025-1024_act_en.pdf" TargetMode="External"/><Relationship Id="rId1" Type="http://schemas.openxmlformats.org/officeDocument/2006/relationships/slideLayout" Target="../slideLayouts/slideLayout10.xml"/><Relationship Id="rId6" Type="http://schemas.openxmlformats.org/officeDocument/2006/relationships/hyperlink" Target="https://webgate.ec.europa.eu/eudamed-help/en/files/EUDAMED%20-%20release%20notes.pdf" TargetMode="External"/><Relationship Id="rId11" Type="http://schemas.openxmlformats.org/officeDocument/2006/relationships/hyperlink" Target="https://ec.europa.eu/newsroom/sante/newsletter-archives/70771" TargetMode="External"/><Relationship Id="rId5" Type="http://schemas.openxmlformats.org/officeDocument/2006/relationships/hyperlink" Target="https://webgate.ec.europa.eu/eudamed-play-help/en/files/EUDAMED%20-%20release%20notes.pdf" TargetMode="External"/><Relationship Id="rId10" Type="http://schemas.openxmlformats.org/officeDocument/2006/relationships/hyperlink" Target="https://health.ec.europa.eu/document/download/4c5f6b6a-f28c-4226-9ab3-e1bc236273a9_en?filename=hta_hatcg_2026-eht-rep_en.pdf" TargetMode="External"/><Relationship Id="rId4" Type="http://schemas.openxmlformats.org/officeDocument/2006/relationships/hyperlink" Target="https://webgate.ec.europa.eu/single-market-compliance-space/notified-bodies/notifications?organizationRefeCd=SIMS_INPUT_282916&amp;filter=notificationStatusId:1" TargetMode="External"/><Relationship Id="rId9" Type="http://schemas.openxmlformats.org/officeDocument/2006/relationships/hyperlink" Target="https://eur-lex.europa.eu/legal-content/EN/TXT/PDF/?uri=OJ:L_202502526"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health.ec.europa.eu/document/download/a9ad86b7-1b8e-4bae-beb4-48b2b3ed2f05_en?filename=mdcg_2025-10_en.pdf" TargetMode="External"/><Relationship Id="rId3" Type="http://schemas.openxmlformats.org/officeDocument/2006/relationships/hyperlink" Target="https://ec.europa.eu/commission/presscorner/api/files/document/print/en/qanda_25_3078/QANDA_25_3078_EN.pdf" TargetMode="External"/><Relationship Id="rId7" Type="http://schemas.openxmlformats.org/officeDocument/2006/relationships/hyperlink" Target="https://www.team-nb.org/wp-content/uploads/2025/12/Team-NB-PositionPaper-IVD-SARS-CoV-2-down-classification-V1-20251212.pdf" TargetMode="External"/><Relationship Id="rId2" Type="http://schemas.openxmlformats.org/officeDocument/2006/relationships/hyperlink" Target="https://health.ec.europa.eu/publications/proposal-regulation-reduce-and-simply-rules-medical-and-vitro-diagnostic-devices_en" TargetMode="External"/><Relationship Id="rId1" Type="http://schemas.openxmlformats.org/officeDocument/2006/relationships/slideLayout" Target="../slideLayouts/slideLayout10.xml"/><Relationship Id="rId6" Type="http://schemas.openxmlformats.org/officeDocument/2006/relationships/hyperlink" Target="https://www.team-nb.org/wp-content/uploads/2025/12/Team-NB-PositionPaper-Annex-VII-V1-20251216.pdf" TargetMode="External"/><Relationship Id="rId5" Type="http://schemas.openxmlformats.org/officeDocument/2006/relationships/hyperlink" Target="https://health.ec.europa.eu/publications/factsheet-better-rules-medical-devices-better-outcomes-eu-patients_en" TargetMode="External"/><Relationship Id="rId4" Type="http://schemas.openxmlformats.org/officeDocument/2006/relationships/hyperlink" Target="https://health.ec.europa.eu/publications/evaluation-medical-and-diagnostic-device-regulations-proposal-simplify-and-lessen-regulatory-burdens_en" TargetMode="External"/><Relationship Id="rId9" Type="http://schemas.openxmlformats.org/officeDocument/2006/relationships/hyperlink" Target="https://health.ec.europa.eu/document/download/edca94c7-62ab-4dd5-8539-2b347bd14809_en?filename=mdcg_2025-9.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themedtechforum.eu/" TargetMode="External"/><Relationship Id="rId2" Type="http://schemas.openxmlformats.org/officeDocument/2006/relationships/hyperlink" Target="https://www.themedtechforum.eu/registration/registrations-2026" TargetMode="External"/><Relationship Id="rId1" Type="http://schemas.openxmlformats.org/officeDocument/2006/relationships/slideLayout" Target="../slideLayouts/slideLayout10.xml"/><Relationship Id="rId5" Type="http://schemas.openxmlformats.org/officeDocument/2006/relationships/hyperlink" Target="https://www.medtecheurope.org/2025/12/16/revision-proposal-is-first-step-towards-fixing-europes-complex-medical-devices-diagnostics-rules/" TargetMode="External"/><Relationship Id="rId4" Type="http://schemas.openxmlformats.org/officeDocument/2006/relationships/hyperlink" Target="https://www.medtecheurope.org/2026/02/05/implementing-act-on-uniform-application-of-the-requirements-for-notified-bodies-annex-vii/"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advamed.org/2026/01/29/honoring-janet-e-trunzo-a-legacy-that-shaped-modern-medtech-regulation/" TargetMode="External"/><Relationship Id="rId2" Type="http://schemas.openxmlformats.org/officeDocument/2006/relationships/hyperlink" Target="https://www.advamed.org/industry-updates/news/advamed-announces-melissa-torres-as-new-executive-vice-president-of-technology-and-regulatory-affairs/" TargetMode="Externa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hyperlink" Target="https://pixabay.com/pt/mapa-do-mundo-mundo-mapa-terra-297315/" TargetMode="External"/><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hwp.org/whats-new/minutes-of-29th-ghwp-annual-meeting-bangkok-4th-december-2025" TargetMode="External"/><Relationship Id="rId2" Type="http://schemas.openxmlformats.org/officeDocument/2006/relationships/hyperlink" Target="https://imdrf2026.com.sg/" TargetMode="External"/><Relationship Id="rId1" Type="http://schemas.openxmlformats.org/officeDocument/2006/relationships/slideLayout" Target="../slideLayouts/slideLayout27.xml"/><Relationship Id="rId6" Type="http://schemas.openxmlformats.org/officeDocument/2006/relationships/hyperlink" Target="https://www.imdrf.org/sites/default/files/2025-12/IMDRF%20Strategic%20Plan%202026-2030_FINAL_N91.pdf" TargetMode="External"/><Relationship Id="rId5" Type="http://schemas.openxmlformats.org/officeDocument/2006/relationships/hyperlink" Target="https://www.gmdnagency.org/gmdn-agency-and-snomed-international-announce-strategic-collaboration/" TargetMode="External"/><Relationship Id="rId4" Type="http://schemas.openxmlformats.org/officeDocument/2006/relationships/hyperlink" Target="https://medtechcanada.org/our-work/events/index.html/event-info/details/id/9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15.png"/><Relationship Id="rId1" Type="http://schemas.openxmlformats.org/officeDocument/2006/relationships/slideLayout" Target="../slideLayouts/slideLayout13.xml"/><Relationship Id="rId5" Type="http://schemas.openxmlformats.org/officeDocument/2006/relationships/image" Target="../media/image25.svg"/><Relationship Id="rId4" Type="http://schemas.openxmlformats.org/officeDocument/2006/relationships/image" Target="../media/image17.png"/></Relationships>
</file>

<file path=ppt/slides/_rels/slide20.xml.rels><?xml version="1.0" encoding="UTF-8" standalone="yes"?>
<Relationships xmlns="http://schemas.openxmlformats.org/package/2006/relationships"><Relationship Id="rId8" Type="http://schemas.openxmlformats.org/officeDocument/2006/relationships/hyperlink" Target="https://www.tga.gov.au/resources/guidance/applying-export-certification-medical-devices" TargetMode="External"/><Relationship Id="rId13" Type="http://schemas.openxmlformats.org/officeDocument/2006/relationships/hyperlink" Target="https://assets.hpra.ie/data/docs/default-source/external-guidance-document/fin-g0002-guide-to-fees-for-human-products-v36.pdf?sfvrsn=dd51febb_36" TargetMode="External"/><Relationship Id="rId3" Type="http://schemas.openxmlformats.org/officeDocument/2006/relationships/hyperlink" Target="https://www.tga.gov.au/sites/default/files/2025-12/preparing-for-udi-in-australia-checklist_0.pdf" TargetMode="External"/><Relationship Id="rId7" Type="http://schemas.openxmlformats.org/officeDocument/2006/relationships/hyperlink" Target="https://www.tga.gov.au/resources/guidance/understanding-regulation-software-based-medical-devices" TargetMode="External"/><Relationship Id="rId12" Type="http://schemas.openxmlformats.org/officeDocument/2006/relationships/hyperlink" Target="https://fimea.fi/en/-/fimea-has-released-a-guideline-page-on-using-artificial-intelligence-in-medical-devices" TargetMode="External"/><Relationship Id="rId2" Type="http://schemas.openxmlformats.org/officeDocument/2006/relationships/hyperlink" Target="https://www.tga.gov.au/resources/consultation/public-consultation-conformity-assessment-procedures-medical-devices-proposed-amendments" TargetMode="External"/><Relationship Id="rId1" Type="http://schemas.openxmlformats.org/officeDocument/2006/relationships/slideLayout" Target="../slideLayouts/slideLayout5.xml"/><Relationship Id="rId6" Type="http://schemas.openxmlformats.org/officeDocument/2006/relationships/hyperlink" Target="https://www.tga.gov.au/resources/guidance/understanding-clinical-decision-support-system-software-regulation" TargetMode="External"/><Relationship Id="rId11" Type="http://schemas.openxmlformats.org/officeDocument/2006/relationships/hyperlink" Target="https://www.edaegypt.gov.eg/media/lsxhls3m/gcp-guideline-draft_d.pdf" TargetMode="External"/><Relationship Id="rId5" Type="http://schemas.openxmlformats.org/officeDocument/2006/relationships/hyperlink" Target="https://www.tga.gov.au/resources/resources/international-scientific-guidelines-adopted-australia/ich-e6r3-guideline-good-clinical-practice" TargetMode="External"/><Relationship Id="rId15" Type="http://schemas.openxmlformats.org/officeDocument/2006/relationships/hyperlink" Target="https://www.mda.gov.my/index.php/documents/ukk/4012-pua10-medical-device-designated-medical-device-order-2026/file" TargetMode="External"/><Relationship Id="rId10" Type="http://schemas.openxmlformats.org/officeDocument/2006/relationships/hyperlink" Target="https://www.cecmed.cu/sites/default/files/adjuntos/Reglamentacion/Res.No_.109.%20Gu%C3%ADa%20DM%20135-25%20red.pdf" TargetMode="External"/><Relationship Id="rId4" Type="http://schemas.openxmlformats.org/officeDocument/2006/relationships/hyperlink" Target="https://www.tga.gov.au/resources/guidance/understanding-rules-boundary-and-combination-products#page-history" TargetMode="External"/><Relationship Id="rId9" Type="http://schemas.openxmlformats.org/officeDocument/2006/relationships/hyperlink" Target="https://www.tga.gov.au/resources/consultation/consultation-improved-sharing-information-about-medical-devices-proposed-amendments-relating-transparency-disruptions-supply-medical-device" TargetMode="External"/><Relationship Id="rId14" Type="http://schemas.openxmlformats.org/officeDocument/2006/relationships/hyperlink" Target="https://portal.mda.gov.my/index.php/documents/ukk/3951-public-comment-gd-definition-of-medical-device-second-edition/file"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www.swissmedic.ch/swissmedic/en/home/humanarzneimittel/kombinationsprodukte/informationen/zl-gesuch-am-mit-integraler-medizinproduktkomponente.html" TargetMode="External"/><Relationship Id="rId3" Type="http://schemas.openxmlformats.org/officeDocument/2006/relationships/hyperlink" Target="https://www.hsa.gov.sg/announcements/press-release/uk-and-singapore-team-up-to-launch-new-fast-track-pathway-to-speed-up-access-to-breakthrough-health-technologies" TargetMode="External"/><Relationship Id="rId7" Type="http://schemas.openxmlformats.org/officeDocument/2006/relationships/hyperlink" Target="https://www.mfds.go.kr/brd/m_207/view.do?company_cd=&amp;company_nm=&amp;itm_seq_1=0&amp;itm_seq_2=0&amp;multi_itm_seq=0&amp;page=1&amp;seq=15132&amp;srchfr=&amp;srchto=&amp;srchtp=&amp;srchword=" TargetMode="External"/><Relationship Id="rId2" Type="http://schemas.openxmlformats.org/officeDocument/2006/relationships/hyperlink" Target="https://www.hsa.gov.sg/docs/default-source/hprg-mdb/guidance-documents-for-medical-devices/gl-04-r4-regulatory-guidelines-for-software-medical-devices---a-life-cycle-approach-%282025-dec%29-pub.pdf?sfvrsn=857a2001_1" TargetMode="External"/><Relationship Id="rId1" Type="http://schemas.openxmlformats.org/officeDocument/2006/relationships/slideLayout" Target="../slideLayouts/slideLayout5.xml"/><Relationship Id="rId6" Type="http://schemas.openxmlformats.org/officeDocument/2006/relationships/hyperlink" Target="https://www.mfds.go.kr/brd/m_207/view.do?seq=15133&amp;srchFr=&amp;srchTo=&amp;srchWord=&amp;srchTp=&amp;itm_seq_1=0&amp;itm_seq_2=0&amp;multi_itm_seq=0&amp;company_cd=&amp;company_nm=&amp;page=269" TargetMode="External"/><Relationship Id="rId5" Type="http://schemas.openxmlformats.org/officeDocument/2006/relationships/hyperlink" Target="https://www.mfds.go.kr/brd/m_207/view.do?company_cd=&amp;company_nm=&amp;itm_seq_1=0&amp;itm_seq_2=0&amp;multi_itm_seq=0&amp;page=1&amp;seq=15136&amp;srchfr=&amp;srchto=&amp;srchtp=&amp;srchword=" TargetMode="External"/><Relationship Id="rId10" Type="http://schemas.openxmlformats.org/officeDocument/2006/relationships/hyperlink" Target="https://www.dec.gov.ua/news/v-ukrayini-zatverdzheno-nastanovu-z-derzhavnoyi-omt-dlya-medychnyh-vyrobiv" TargetMode="External"/><Relationship Id="rId4" Type="http://schemas.openxmlformats.org/officeDocument/2006/relationships/hyperlink" Target="https://www.mfds.go.kr/brd/m_207/view.do?company_cd=&amp;company_nm=&amp;itm_seq_1=0&amp;itm_seq_2=0&amp;multi_itm_seq=0&amp;page=1&amp;seq=15135&amp;srchfr=&amp;srchto=&amp;srchtp=&amp;srchword=" TargetMode="External"/><Relationship Id="rId9" Type="http://schemas.openxmlformats.org/officeDocument/2006/relationships/hyperlink" Target="https://titck.gov.tr/storage/Archive/2026/legislation/TCSKLVZ08SatReklamTantm10.01.24cb2227c3ead8481a882db0091fb0b435_b3940b15-20b3-42b3-866c-3445953457a2.pdf"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www.legislation.gov.uk/ukpga/2021/3/contents" TargetMode="External"/><Relationship Id="rId13" Type="http://schemas.openxmlformats.org/officeDocument/2006/relationships/hyperlink" Target="https://pard.mhra.gov.uk/" TargetMode="External"/><Relationship Id="rId3" Type="http://schemas.openxmlformats.org/officeDocument/2006/relationships/hyperlink" Target="https://www.abhi.org.uk/resource-hub/file/17944" TargetMode="External"/><Relationship Id="rId7" Type="http://schemas.openxmlformats.org/officeDocument/2006/relationships/hyperlink" Target="https://www.abhi.org.uk/resource-hub/file/14997" TargetMode="External"/><Relationship Id="rId12" Type="http://schemas.openxmlformats.org/officeDocument/2006/relationships/hyperlink" Target="https://medregs.blog.gov.uk/" TargetMode="External"/><Relationship Id="rId2" Type="http://schemas.openxmlformats.org/officeDocument/2006/relationships/hyperlink" Target="https://www.abhi.org.uk/resource-hub/file/20448" TargetMode="External"/><Relationship Id="rId1" Type="http://schemas.openxmlformats.org/officeDocument/2006/relationships/slideLayout" Target="../slideLayouts/slideLayout27.xml"/><Relationship Id="rId6" Type="http://schemas.openxmlformats.org/officeDocument/2006/relationships/hyperlink" Target="https://www.abhi.org.uk/resource-hub/file/14996" TargetMode="External"/><Relationship Id="rId11" Type="http://schemas.openxmlformats.org/officeDocument/2006/relationships/hyperlink" Target="https://www.gov.uk/government/organisations/medicines-and-healthcare-products-regulatory-agency" TargetMode="External"/><Relationship Id="rId5" Type="http://schemas.openxmlformats.org/officeDocument/2006/relationships/hyperlink" Target="https://www.abhi.org.uk/resource-hub/file/15001" TargetMode="External"/><Relationship Id="rId10" Type="http://schemas.openxmlformats.org/officeDocument/2006/relationships/hyperlink" Target="https://webarchive.nationalarchives.gov.uk/search/" TargetMode="External"/><Relationship Id="rId4" Type="http://schemas.openxmlformats.org/officeDocument/2006/relationships/hyperlink" Target="https://www.abhi.org.uk/resource-hub/file/17600" TargetMode="External"/><Relationship Id="rId9" Type="http://schemas.openxmlformats.org/officeDocument/2006/relationships/hyperlink" Target="https://www.legislation.gov.uk/uksi/2002/618/contents" TargetMode="External"/><Relationship Id="rId14" Type="http://schemas.openxmlformats.org/officeDocument/2006/relationships/hyperlink" Target="https://eckx.fa.em2.oraclecloud.com/hcmUI/CandidateExperience/en/sites/CX_1002" TargetMode="External"/></Relationships>
</file>

<file path=ppt/slides/_rels/slide23.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hyperlink" Target="https://www.abhi.org.uk/" TargetMode="External"/><Relationship Id="rId7" Type="http://schemas.openxmlformats.org/officeDocument/2006/relationships/hyperlink" Target="https://www.abhi.org.uk/who-we-are/member-groups/" TargetMode="External"/><Relationship Id="rId2" Type="http://schemas.openxmlformats.org/officeDocument/2006/relationships/image" Target="../media/image33.png"/><Relationship Id="rId1" Type="http://schemas.openxmlformats.org/officeDocument/2006/relationships/slideLayout" Target="../slideLayouts/slideLayout12.xml"/><Relationship Id="rId6" Type="http://schemas.openxmlformats.org/officeDocument/2006/relationships/hyperlink" Target="https://abhi.us12.list-manage.com/track/click?u=5ba48c3608f8624b9d9697c0f&amp;id=e48998f96a&amp;e=589cb30e25" TargetMode="External"/><Relationship Id="rId5" Type="http://schemas.openxmlformats.org/officeDocument/2006/relationships/hyperlink" Target="https://abhi.us12.list-manage.com/unsubscribe?u=5ba48c3608f8624b9d9697c0f&amp;id=2ef2845b08&amp;t=b&amp;e=589cb30e25&amp;c=cdef75007b" TargetMode="External"/><Relationship Id="rId4" Type="http://schemas.openxmlformats.org/officeDocument/2006/relationships/hyperlink" Target="https://abhi.us12.list-manage.com/profile?u=5ba48c3608f8624b9d9697c0f&amp;id=2ef2845b08&amp;e=589cb30e25&amp;c=cdef75007b" TargetMode="External"/><Relationship Id="rId9" Type="http://schemas.openxmlformats.org/officeDocument/2006/relationships/image" Target="../media/image35.png"/></Relationships>
</file>

<file path=ppt/slides/_rels/slide24.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abhi.org.uk/membership/company/11702/cepheid-uk-ltd" TargetMode="External"/><Relationship Id="rId13" Type="http://schemas.openxmlformats.org/officeDocument/2006/relationships/hyperlink" Target="https://www.linkedin.com/in/rolandback/" TargetMode="External"/><Relationship Id="rId3" Type="http://schemas.openxmlformats.org/officeDocument/2006/relationships/hyperlink" Target="https://www.linkedin.com/in/sue-spencer-25300b7/" TargetMode="External"/><Relationship Id="rId7" Type="http://schemas.openxmlformats.org/officeDocument/2006/relationships/hyperlink" Target="https://www.linkedin.com/in/erin-wigglesworth/" TargetMode="External"/><Relationship Id="rId12" Type="http://schemas.openxmlformats.org/officeDocument/2006/relationships/hyperlink" Target="https://www.abhi.org.uk/membership/company/11423/pennine-healthcare" TargetMode="External"/><Relationship Id="rId2" Type="http://schemas.openxmlformats.org/officeDocument/2006/relationships/hyperlink" Target="https://www.abhi.org.uk/" TargetMode="External"/><Relationship Id="rId16" Type="http://schemas.openxmlformats.org/officeDocument/2006/relationships/hyperlink" Target="https://www.abhi.org.uk/membership/company/261/smith-nephew-medical-ltd" TargetMode="External"/><Relationship Id="rId1" Type="http://schemas.openxmlformats.org/officeDocument/2006/relationships/slideLayout" Target="../slideLayouts/slideLayout10.xml"/><Relationship Id="rId6" Type="http://schemas.openxmlformats.org/officeDocument/2006/relationships/hyperlink" Target="https://www.abhi.org.uk/membership/company/11491/thermo-fisher-scientific-group" TargetMode="External"/><Relationship Id="rId11" Type="http://schemas.openxmlformats.org/officeDocument/2006/relationships/hyperlink" Target="https://www.linkedin.com/in/clare-huntington-718512b0/" TargetMode="External"/><Relationship Id="rId5" Type="http://schemas.openxmlformats.org/officeDocument/2006/relationships/hyperlink" Target="https://www.linkedin.com/in/mdiyer/" TargetMode="External"/><Relationship Id="rId15" Type="http://schemas.openxmlformats.org/officeDocument/2006/relationships/hyperlink" Target="https://www.linkedin.com/in/darren-thain-495118254/" TargetMode="External"/><Relationship Id="rId10" Type="http://schemas.openxmlformats.org/officeDocument/2006/relationships/hyperlink" Target="https://www.abhi.org.uk/membership/company/136/boston-scientific-ltd" TargetMode="External"/><Relationship Id="rId4" Type="http://schemas.openxmlformats.org/officeDocument/2006/relationships/hyperlink" Target="https://www.abhi.org.uk/membership/company/13994/compliance-connextions" TargetMode="External"/><Relationship Id="rId9" Type="http://schemas.openxmlformats.org/officeDocument/2006/relationships/hyperlink" Target="https://www.linkedin.com/in/cait-gatt-b5b50610/" TargetMode="External"/><Relationship Id="rId14" Type="http://schemas.openxmlformats.org/officeDocument/2006/relationships/hyperlink" Target="https://www.abhi.org.uk/membership/company/10318/abbott-medical-uk-ltd"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abhi.org.uk/international/abhi-us-accelerator/" TargetMode="External"/><Relationship Id="rId3" Type="http://schemas.openxmlformats.org/officeDocument/2006/relationships/hyperlink" Target="https://www.eventbrite.co.uk/e/abhi-fpm-companion-diagnostics-pathways-policy-and-practice-tickets-1982793617084" TargetMode="External"/><Relationship Id="rId7" Type="http://schemas.openxmlformats.org/officeDocument/2006/relationships/hyperlink" Target="https://www.abhi.org.uk/resource-hub/file/21457" TargetMode="External"/><Relationship Id="rId2" Type="http://schemas.openxmlformats.org/officeDocument/2006/relationships/image" Target="../media/image27.png"/><Relationship Id="rId1" Type="http://schemas.openxmlformats.org/officeDocument/2006/relationships/slideLayout" Target="../slideLayouts/slideLayout13.xml"/><Relationship Id="rId6" Type="http://schemas.openxmlformats.org/officeDocument/2006/relationships/hyperlink" Target="https://www.abhi.org.uk/resource-hub/file/21447" TargetMode="External"/><Relationship Id="rId11" Type="http://schemas.openxmlformats.org/officeDocument/2006/relationships/hyperlink" Target="https://abhi.us12.list-manage.com/track/click?u=5ba48c3608f8624b9d9697c0f&amp;id=3f9d9fd2c3&amp;e=589cb30e25" TargetMode="External"/><Relationship Id="rId5" Type="http://schemas.openxmlformats.org/officeDocument/2006/relationships/hyperlink" Target="https://fairciviljustice.org/" TargetMode="External"/><Relationship Id="rId10" Type="http://schemas.openxmlformats.org/officeDocument/2006/relationships/image" Target="../media/image28.png"/><Relationship Id="rId4" Type="http://schemas.openxmlformats.org/officeDocument/2006/relationships/hyperlink" Target="https://www.abhi.org.uk/resource-hub/file/21520" TargetMode="External"/><Relationship Id="rId9" Type="http://schemas.openxmlformats.org/officeDocument/2006/relationships/hyperlink" Target="mailto:USAccelerator@abhi.org.uk"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abhi.org.uk/resource-hub/file/21466" TargetMode="External"/><Relationship Id="rId3" Type="http://schemas.openxmlformats.org/officeDocument/2006/relationships/hyperlink" Target="https://hrc-comhealth.nihr.ac.uk/events/regmetrics-IVD-regulatory-workshop" TargetMode="External"/><Relationship Id="rId7"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0.xml"/><Relationship Id="rId6" Type="http://schemas.openxmlformats.org/officeDocument/2006/relationships/hyperlink" Target="https://www.abhi.org.uk/resource-hub/file/21530" TargetMode="External"/><Relationship Id="rId11" Type="http://schemas.openxmlformats.org/officeDocument/2006/relationships/hyperlink" Target="https://www.abhi.org.uk/who-we-are/member-groups/regulatory/" TargetMode="External"/><Relationship Id="rId5" Type="http://schemas.openxmlformats.org/officeDocument/2006/relationships/hyperlink" Target="https://www.abhi.org.uk/resource-hub/file/21345" TargetMode="External"/><Relationship Id="rId10" Type="http://schemas.openxmlformats.org/officeDocument/2006/relationships/hyperlink" Target="https://www.abhi.org.uk/media/usojawmp/regulatory-round-up-mhra-only-jan-2026.pdf" TargetMode="External"/><Relationship Id="rId4" Type="http://schemas.openxmlformats.org/officeDocument/2006/relationships/hyperlink" Target="https://www.abhi.org.uk/resource-hub/file/21432" TargetMode="External"/><Relationship Id="rId9" Type="http://schemas.openxmlformats.org/officeDocument/2006/relationships/hyperlink" Target="https://aiskillshub.org.uk/"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abhi.org.uk/membership/members-area/professional-associate-member-offers/10-off-topra-training-courses-for-abhi-members/" TargetMode="External"/><Relationship Id="rId3" Type="http://schemas.openxmlformats.org/officeDocument/2006/relationships/hyperlink" Target="https://8foldgovernance.com/services/post-market-surveillance-for-uk-mdr/" TargetMode="External"/><Relationship Id="rId7" Type="http://schemas.openxmlformats.org/officeDocument/2006/relationships/hyperlink" Target="https://www.abhi.org.uk/membership/members-area/professional-associate-member-offers/regmetrics/" TargetMode="External"/><Relationship Id="rId2" Type="http://schemas.openxmlformats.org/officeDocument/2006/relationships/hyperlink" Target="mailto:communications@abhi.org.uk" TargetMode="External"/><Relationship Id="rId1" Type="http://schemas.openxmlformats.org/officeDocument/2006/relationships/slideLayout" Target="../slideLayouts/slideLayout9.xml"/><Relationship Id="rId6" Type="http://schemas.openxmlformats.org/officeDocument/2006/relationships/hyperlink" Target="https://www.abhi.org.uk/membership/members-area/professional-associate-member-offers/psephos-biomedica-regulatory-consultation/" TargetMode="External"/><Relationship Id="rId5" Type="http://schemas.openxmlformats.org/officeDocument/2006/relationships/hyperlink" Target="https://www.abhi.org.uk/membership/members-area/professional-associate-member-offers/omc-medical-regulatory-consulting/" TargetMode="External"/><Relationship Id="rId4" Type="http://schemas.openxmlformats.org/officeDocument/2006/relationships/hyperlink" Target="https://www.abhi.org.uk/membership/members-area/professional-associate-member-offers/medboard-unified-data-platform/" TargetMode="External"/><Relationship Id="rId9" Type="http://schemas.openxmlformats.org/officeDocument/2006/relationships/hyperlink" Target="https://www.abhi.org.uk/membership/members-area/member-offers/raps-member-savings-programme/"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knowledge.bsigroup.com/products/calibration-and-quality-control-in-the-use-of-radionuclide-calibrators" TargetMode="External"/><Relationship Id="rId3" Type="http://schemas.openxmlformats.org/officeDocument/2006/relationships/hyperlink" Target="https://knowledge.bsigroup.com/products/transfusion-equipment-for-medical-use-transfusion-sets-for-single-use-with-pressure-infusion-apparatus-2" TargetMode="External"/><Relationship Id="rId7" Type="http://schemas.openxmlformats.org/officeDocument/2006/relationships/hyperlink" Target="https://knowledge.bsigroup.com/products/ophthalmic-optics-contact-lenses-and-contact-lens-care-products-determination-of-preservative-uptake-and-release-2" TargetMode="External"/><Relationship Id="rId2" Type="http://schemas.openxmlformats.org/officeDocument/2006/relationships/hyperlink" Target="https://knowledge.bsigroup.com/products/transfusion-equipment-for-medical-use-transfusion-sets-for-single-use-gravity-feed-2" TargetMode="External"/><Relationship Id="rId1" Type="http://schemas.openxmlformats.org/officeDocument/2006/relationships/slideLayout" Target="../slideLayouts/slideLayout5.xml"/><Relationship Id="rId6" Type="http://schemas.openxmlformats.org/officeDocument/2006/relationships/hyperlink" Target="https://knowledge.bsigroup.com/products/ophthalmic-optics-contact-lenses-determination-of-shelf-life-4" TargetMode="External"/><Relationship Id="rId11" Type="http://schemas.openxmlformats.org/officeDocument/2006/relationships/image" Target="../media/image29.png"/><Relationship Id="rId5" Type="http://schemas.openxmlformats.org/officeDocument/2006/relationships/hyperlink" Target="https://knowledge.bsigroup.com/products/medical-electrical-equipment-particular-requirements-for-the-basic-safety-and-essential-performance-of-non-laser-light-source-equipment-intended-for-therapeutic-diagnostic-monitoring-cosmetic-and-aesthetic-use-1" TargetMode="External"/><Relationship Id="rId10" Type="http://schemas.openxmlformats.org/officeDocument/2006/relationships/hyperlink" Target="https://standardsdevelopment.bsigroup.com/projects/2024-03012" TargetMode="External"/><Relationship Id="rId4" Type="http://schemas.openxmlformats.org/officeDocument/2006/relationships/hyperlink" Target="https://knowledge.bsigroup.com/products/medical-electrical-equipment-particular-requirements-for-basic-safety-and-essential-performance-of-surgical-cosmetic-therapeutic-and-diagnostic-laser-equipment-2" TargetMode="External"/><Relationship Id="rId9" Type="http://schemas.openxmlformats.org/officeDocument/2006/relationships/hyperlink" Target="https://standardsdevelopment.bsigroup.com/projects/2022-0273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D250961-16EC-BDC0-5CF4-4C21EF07CF48}"/>
              </a:ext>
            </a:extLst>
          </p:cNvPr>
          <p:cNvSpPr>
            <a:spLocks noGrp="1"/>
          </p:cNvSpPr>
          <p:nvPr>
            <p:ph type="body" sz="quarter" idx="10"/>
          </p:nvPr>
        </p:nvSpPr>
        <p:spPr>
          <a:xfrm>
            <a:off x="6096000" y="2757435"/>
            <a:ext cx="5580063" cy="1550159"/>
          </a:xfrm>
        </p:spPr>
        <p:txBody>
          <a:bodyPr/>
          <a:lstStyle/>
          <a:p>
            <a:pPr>
              <a:spcBef>
                <a:spcPts val="0"/>
              </a:spcBef>
            </a:pPr>
            <a:r>
              <a:rPr lang="en-US" sz="4800" dirty="0"/>
              <a:t>ABHI REGULATORY ROUND UP</a:t>
            </a:r>
          </a:p>
        </p:txBody>
      </p:sp>
      <p:sp>
        <p:nvSpPr>
          <p:cNvPr id="3" name="Text Placeholder 2">
            <a:extLst>
              <a:ext uri="{FF2B5EF4-FFF2-40B4-BE49-F238E27FC236}">
                <a16:creationId xmlns:a16="http://schemas.microsoft.com/office/drawing/2014/main" id="{E91251A6-B590-F754-1DD8-3FAFD02AE6ED}"/>
              </a:ext>
            </a:extLst>
          </p:cNvPr>
          <p:cNvSpPr>
            <a:spLocks noGrp="1"/>
          </p:cNvSpPr>
          <p:nvPr>
            <p:ph type="body" sz="quarter" idx="11"/>
          </p:nvPr>
        </p:nvSpPr>
        <p:spPr>
          <a:xfrm>
            <a:off x="6035175" y="4579377"/>
            <a:ext cx="5640888" cy="2122048"/>
          </a:xfrm>
        </p:spPr>
        <p:txBody>
          <a:bodyPr>
            <a:normAutofit/>
          </a:bodyPr>
          <a:lstStyle/>
          <a:p>
            <a:r>
              <a:rPr lang="en-US" dirty="0"/>
              <a:t>February 2026</a:t>
            </a:r>
          </a:p>
          <a:p>
            <a:endParaRPr lang="en-US" dirty="0"/>
          </a:p>
          <a:p>
            <a:r>
              <a:rPr lang="en-GB" sz="1400" i="1" dirty="0"/>
              <a:t>A concise overview of UK, EU, US and global regulatory developments in medical devices, IVDs, and digital health, with practical insights for ABHI members navigating evolving frameworks, standards, and stakeholder engagement.</a:t>
            </a:r>
            <a:endParaRPr lang="en-US" sz="1400" i="1" dirty="0"/>
          </a:p>
        </p:txBody>
      </p:sp>
    </p:spTree>
    <p:extLst>
      <p:ext uri="{BB962C8B-B14F-4D97-AF65-F5344CB8AC3E}">
        <p14:creationId xmlns:p14="http://schemas.microsoft.com/office/powerpoint/2010/main" val="2150425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D1461-DC3A-4DAD-F883-4A1EBC2EFEF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3CB4527-30E3-EE70-4D31-70E6FCB2B013}"/>
              </a:ext>
            </a:extLst>
          </p:cNvPr>
          <p:cNvSpPr>
            <a:spLocks noGrp="1"/>
          </p:cNvSpPr>
          <p:nvPr>
            <p:ph type="body" sz="quarter" idx="10"/>
          </p:nvPr>
        </p:nvSpPr>
        <p:spPr>
          <a:xfrm>
            <a:off x="308011" y="304645"/>
            <a:ext cx="11575978" cy="1710870"/>
          </a:xfrm>
        </p:spPr>
        <p:txBody>
          <a:bodyPr/>
          <a:lstStyle/>
          <a:p>
            <a:r>
              <a:rPr lang="en-US" sz="3200"/>
              <a:t>UPDATE ON BRITISH STANDARDS PROJECTS </a:t>
            </a:r>
          </a:p>
        </p:txBody>
      </p:sp>
      <p:sp>
        <p:nvSpPr>
          <p:cNvPr id="3" name="Text Placeholder 2">
            <a:extLst>
              <a:ext uri="{FF2B5EF4-FFF2-40B4-BE49-F238E27FC236}">
                <a16:creationId xmlns:a16="http://schemas.microsoft.com/office/drawing/2014/main" id="{C5EEF9E3-E14C-17E2-EB5A-2750BFD07D70}"/>
              </a:ext>
            </a:extLst>
          </p:cNvPr>
          <p:cNvSpPr>
            <a:spLocks noGrp="1"/>
          </p:cNvSpPr>
          <p:nvPr>
            <p:ph type="body" sz="quarter" idx="11"/>
          </p:nvPr>
        </p:nvSpPr>
        <p:spPr/>
        <p:txBody>
          <a:bodyPr/>
          <a:lstStyle/>
          <a:p>
            <a:endParaRPr lang="en-US"/>
          </a:p>
        </p:txBody>
      </p:sp>
      <p:graphicFrame>
        <p:nvGraphicFramePr>
          <p:cNvPr id="4" name="Table 4">
            <a:extLst>
              <a:ext uri="{FF2B5EF4-FFF2-40B4-BE49-F238E27FC236}">
                <a16:creationId xmlns:a16="http://schemas.microsoft.com/office/drawing/2014/main" id="{4B11E632-97BF-F228-4ACE-1F38EC573740}"/>
              </a:ext>
            </a:extLst>
          </p:cNvPr>
          <p:cNvGraphicFramePr>
            <a:graphicFrameLocks noGrp="1"/>
          </p:cNvGraphicFramePr>
          <p:nvPr>
            <p:extLst>
              <p:ext uri="{D42A27DB-BD31-4B8C-83A1-F6EECF244321}">
                <p14:modId xmlns:p14="http://schemas.microsoft.com/office/powerpoint/2010/main" val="2829433923"/>
              </p:ext>
            </p:extLst>
          </p:nvPr>
        </p:nvGraphicFramePr>
        <p:xfrm>
          <a:off x="308011" y="927715"/>
          <a:ext cx="10883152" cy="5268976"/>
        </p:xfrm>
        <a:graphic>
          <a:graphicData uri="http://schemas.openxmlformats.org/drawingml/2006/table">
            <a:tbl>
              <a:tblPr firstRow="1" bandRow="1">
                <a:tableStyleId>{21E4AEA4-8DFA-4A89-87EB-49C32662AFE0}</a:tableStyleId>
              </a:tblPr>
              <a:tblGrid>
                <a:gridCol w="1140893">
                  <a:extLst>
                    <a:ext uri="{9D8B030D-6E8A-4147-A177-3AD203B41FA5}">
                      <a16:colId xmlns:a16="http://schemas.microsoft.com/office/drawing/2014/main" val="1426820627"/>
                    </a:ext>
                  </a:extLst>
                </a:gridCol>
                <a:gridCol w="821635">
                  <a:extLst>
                    <a:ext uri="{9D8B030D-6E8A-4147-A177-3AD203B41FA5}">
                      <a16:colId xmlns:a16="http://schemas.microsoft.com/office/drawing/2014/main" val="881241293"/>
                    </a:ext>
                  </a:extLst>
                </a:gridCol>
                <a:gridCol w="6199836">
                  <a:extLst>
                    <a:ext uri="{9D8B030D-6E8A-4147-A177-3AD203B41FA5}">
                      <a16:colId xmlns:a16="http://schemas.microsoft.com/office/drawing/2014/main" val="3846287557"/>
                    </a:ext>
                  </a:extLst>
                </a:gridCol>
                <a:gridCol w="2720788">
                  <a:extLst>
                    <a:ext uri="{9D8B030D-6E8A-4147-A177-3AD203B41FA5}">
                      <a16:colId xmlns:a16="http://schemas.microsoft.com/office/drawing/2014/main" val="1179740090"/>
                    </a:ext>
                  </a:extLst>
                </a:gridCol>
              </a:tblGrid>
              <a:tr h="370840">
                <a:tc>
                  <a:txBody>
                    <a:bodyPr/>
                    <a:lstStyle/>
                    <a:p>
                      <a:pPr>
                        <a:lnSpc>
                          <a:spcPct val="107000"/>
                        </a:lnSpc>
                        <a:spcAft>
                          <a:spcPts val="800"/>
                        </a:spcAft>
                      </a:pPr>
                      <a:r>
                        <a:rPr lang="en-GB" sz="1400" b="1" kern="100" dirty="0">
                          <a:solidFill>
                            <a:srgbClr val="FFFFFF"/>
                          </a:solidFill>
                          <a:effectLst/>
                          <a:latin typeface="Noto Sans" panose="020B0502040204020203" pitchFamily="34" charset="0"/>
                          <a:ea typeface="Aptos" panose="02110004020202020204"/>
                          <a:cs typeface="Arial" panose="020B0604020202020204" pitchFamily="34" charset="0"/>
                        </a:rPr>
                        <a:t>Status</a:t>
                      </a:r>
                      <a:endParaRPr lang="en-GB" sz="1400" kern="100" dirty="0">
                        <a:effectLst/>
                        <a:latin typeface="Aptos" panose="02110004020202020204"/>
                        <a:ea typeface="Aptos" panose="02110004020202020204"/>
                        <a:cs typeface="Arial" panose="020B0604020202020204" pitchFamily="34" charset="0"/>
                      </a:endParaRPr>
                    </a:p>
                  </a:txBody>
                  <a:tcPr marL="68580" marR="68580" marT="0" marB="0"/>
                </a:tc>
                <a:tc>
                  <a:txBody>
                    <a:bodyPr/>
                    <a:lstStyle/>
                    <a:p>
                      <a:pPr algn="l">
                        <a:lnSpc>
                          <a:spcPct val="107000"/>
                        </a:lnSpc>
                        <a:spcAft>
                          <a:spcPts val="800"/>
                        </a:spcAft>
                      </a:pPr>
                      <a:r>
                        <a:rPr lang="en-GB" sz="1400" b="1" kern="100" dirty="0">
                          <a:solidFill>
                            <a:srgbClr val="FFFFFF"/>
                          </a:solidFill>
                          <a:effectLst/>
                          <a:latin typeface="Noto Sans" panose="020B0502040204020203" pitchFamily="34" charset="0"/>
                          <a:ea typeface="Aptos" panose="02110004020202020204"/>
                          <a:cs typeface="Arial" panose="020B0604020202020204" pitchFamily="34" charset="0"/>
                        </a:rPr>
                        <a:t>Closing Date</a:t>
                      </a:r>
                      <a:endParaRPr lang="en-GB" sz="1400" kern="100" dirty="0">
                        <a:effectLst/>
                        <a:latin typeface="Aptos" panose="02110004020202020204"/>
                        <a:ea typeface="Aptos" panose="02110004020202020204"/>
                        <a:cs typeface="Arial" panose="020B0604020202020204" pitchFamily="34" charset="0"/>
                      </a:endParaRPr>
                    </a:p>
                  </a:txBody>
                  <a:tcPr marL="68580" marR="68580" marT="0" marB="0"/>
                </a:tc>
                <a:tc>
                  <a:txBody>
                    <a:bodyPr/>
                    <a:lstStyle/>
                    <a:p>
                      <a:pPr>
                        <a:lnSpc>
                          <a:spcPct val="107000"/>
                        </a:lnSpc>
                        <a:spcAft>
                          <a:spcPts val="800"/>
                        </a:spcAft>
                      </a:pPr>
                      <a:r>
                        <a:rPr lang="en-GB" sz="1400" b="1" kern="100">
                          <a:solidFill>
                            <a:srgbClr val="FFFFFF"/>
                          </a:solidFill>
                          <a:effectLst/>
                          <a:latin typeface="Noto Sans" panose="020B0502040204020203" pitchFamily="34" charset="0"/>
                          <a:ea typeface="Aptos" panose="02110004020202020204"/>
                          <a:cs typeface="Arial" panose="020B0604020202020204" pitchFamily="34" charset="0"/>
                        </a:rPr>
                        <a:t>Description</a:t>
                      </a:r>
                      <a:endParaRPr lang="en-GB" sz="1400" kern="100">
                        <a:effectLst/>
                        <a:latin typeface="Aptos" panose="02110004020202020204"/>
                        <a:ea typeface="Aptos" panose="02110004020202020204"/>
                        <a:cs typeface="Arial" panose="020B0604020202020204" pitchFamily="34" charset="0"/>
                      </a:endParaRPr>
                    </a:p>
                  </a:txBody>
                  <a:tcPr marL="68580" marR="68580" marT="0" marB="0"/>
                </a:tc>
                <a:tc>
                  <a:txBody>
                    <a:bodyPr/>
                    <a:lstStyle/>
                    <a:p>
                      <a:pPr>
                        <a:lnSpc>
                          <a:spcPct val="107000"/>
                        </a:lnSpc>
                        <a:spcAft>
                          <a:spcPts val="800"/>
                        </a:spcAft>
                      </a:pPr>
                      <a:r>
                        <a:rPr lang="en-GB" sz="1400" b="1" kern="100">
                          <a:solidFill>
                            <a:srgbClr val="FFFFFF"/>
                          </a:solidFill>
                          <a:effectLst/>
                          <a:latin typeface="Noto Sans" panose="020B0502040204020203" pitchFamily="34" charset="0"/>
                          <a:ea typeface="Aptos" panose="02110004020202020204"/>
                          <a:cs typeface="Arial" panose="020B0604020202020204" pitchFamily="34" charset="0"/>
                        </a:rPr>
                        <a:t>Committee</a:t>
                      </a:r>
                      <a:endParaRPr lang="en-GB" sz="1400" kern="100">
                        <a:effectLst/>
                        <a:latin typeface="Aptos" panose="02110004020202020204"/>
                        <a:ea typeface="Aptos" panose="02110004020202020204"/>
                        <a:cs typeface="Arial" panose="020B0604020202020204" pitchFamily="34" charset="0"/>
                      </a:endParaRPr>
                    </a:p>
                  </a:txBody>
                  <a:tcPr marL="68580" marR="68580" marT="0" marB="0"/>
                </a:tc>
                <a:extLst>
                  <a:ext uri="{0D108BD9-81ED-4DB2-BD59-A6C34878D82A}">
                    <a16:rowId xmlns:a16="http://schemas.microsoft.com/office/drawing/2014/main" val="3810216853"/>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endParaRPr lang="en-GB" sz="1000" b="0" i="0" u="none" strike="noStrike" dirty="0">
                        <a:solidFill>
                          <a:srgbClr val="000000"/>
                        </a:solidFill>
                        <a:effectLst/>
                        <a:latin typeface="Noto Sans" panose="020B0502040504020204" pitchFamily="34" charset="0"/>
                      </a:endParaRP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09/02/2026</a:t>
                      </a:r>
                      <a:endParaRPr lang="en-GB" sz="1000" b="0" i="0" u="none" strike="noStrike" dirty="0">
                        <a:solidFill>
                          <a:srgbClr val="000000"/>
                        </a:solidFill>
                        <a:effectLst/>
                        <a:latin typeface="Noto Sans" panose="020B0502040504020204" pitchFamily="34" charset="0"/>
                      </a:endParaRP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2"/>
                        </a:rPr>
                        <a:t>BS ISO 21064 </a:t>
                      </a:r>
                      <a:r>
                        <a:rPr lang="en-GB" sz="1000" b="1" i="0" u="sng" strike="noStrike" dirty="0">
                          <a:solidFill>
                            <a:srgbClr val="467886"/>
                          </a:solidFill>
                          <a:effectLst/>
                          <a:latin typeface="Noto Sans" panose="020B0502040504020204" pitchFamily="34" charset="0"/>
                          <a:hlinkClick r:id="rId2"/>
                        </a:rPr>
                        <a:t>Prosthetics and orthotics </a:t>
                      </a:r>
                      <a:r>
                        <a:rPr lang="en-GB" sz="1000" b="0" i="0" u="sng" strike="noStrike" dirty="0">
                          <a:solidFill>
                            <a:srgbClr val="467886"/>
                          </a:solidFill>
                          <a:effectLst/>
                          <a:latin typeface="Noto Sans" panose="020B0502040504020204" pitchFamily="34" charset="0"/>
                          <a:hlinkClick r:id="rId2"/>
                        </a:rPr>
                        <a:t>— Foot orthotics (</a:t>
                      </a:r>
                      <a:r>
                        <a:rPr lang="en-GB" sz="1000" b="0" i="0" u="sng" strike="noStrike" dirty="0" err="1">
                          <a:solidFill>
                            <a:srgbClr val="467886"/>
                          </a:solidFill>
                          <a:effectLst/>
                          <a:latin typeface="Noto Sans" panose="020B0502040504020204" pitchFamily="34" charset="0"/>
                          <a:hlinkClick r:id="rId2"/>
                        </a:rPr>
                        <a:t>pedorthics</a:t>
                      </a:r>
                      <a:r>
                        <a:rPr lang="en-GB" sz="1000" b="0" i="0" u="sng" strike="noStrike" dirty="0">
                          <a:solidFill>
                            <a:srgbClr val="467886"/>
                          </a:solidFill>
                          <a:effectLst/>
                          <a:latin typeface="Noto Sans" panose="020B0502040504020204" pitchFamily="34" charset="0"/>
                          <a:hlinkClick r:id="rId2"/>
                        </a:rPr>
                        <a:t>) — Uses, functions classification and description</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CH/168 - Prosthetics and orthotics</a:t>
                      </a:r>
                    </a:p>
                  </a:txBody>
                  <a:tcPr marL="6350" marR="6350" marT="6350" marB="0"/>
                </a:tc>
                <a:extLst>
                  <a:ext uri="{0D108BD9-81ED-4DB2-BD59-A6C34878D82A}">
                    <a16:rowId xmlns:a16="http://schemas.microsoft.com/office/drawing/2014/main" val="831833135"/>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09/02/2026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3"/>
                        </a:rPr>
                        <a:t>BS EN ISO 80601-2-56 </a:t>
                      </a:r>
                      <a:r>
                        <a:rPr lang="en-GB" sz="1000" b="1" i="0" u="sng" strike="noStrike" dirty="0">
                          <a:solidFill>
                            <a:srgbClr val="467886"/>
                          </a:solidFill>
                          <a:effectLst/>
                          <a:latin typeface="Noto Sans" panose="020B0502040504020204" pitchFamily="34" charset="0"/>
                          <a:hlinkClick r:id="rId3"/>
                        </a:rPr>
                        <a:t>Medical electrical equipment </a:t>
                      </a:r>
                      <a:r>
                        <a:rPr lang="en-GB" sz="1000" b="0" i="0" u="sng" strike="noStrike" dirty="0">
                          <a:solidFill>
                            <a:srgbClr val="467886"/>
                          </a:solidFill>
                          <a:effectLst/>
                          <a:latin typeface="Noto Sans" panose="020B0502040504020204" pitchFamily="34" charset="0"/>
                          <a:hlinkClick r:id="rId3"/>
                        </a:rPr>
                        <a:t>—. Part 2-56: Particular requirements for basic safety and essential performance of clinical thermometers for body temperature measurement</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CH/121/9 - Lung Ventilators &amp; Related Equipment</a:t>
                      </a:r>
                    </a:p>
                  </a:txBody>
                  <a:tcPr marL="6350" marR="6350" marT="6350" marB="0"/>
                </a:tc>
                <a:extLst>
                  <a:ext uri="{0D108BD9-81ED-4DB2-BD59-A6C34878D82A}">
                    <a16:rowId xmlns:a16="http://schemas.microsoft.com/office/drawing/2014/main" val="3484744133"/>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11/02/2026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4"/>
                        </a:rPr>
                        <a:t>BS 8599-1:2019+A1:2026 </a:t>
                      </a:r>
                      <a:r>
                        <a:rPr lang="en-GB" sz="1000" b="1" i="0" u="sng" strike="noStrike" dirty="0">
                          <a:solidFill>
                            <a:srgbClr val="467886"/>
                          </a:solidFill>
                          <a:effectLst/>
                          <a:latin typeface="Noto Sans" panose="020B0502040504020204" pitchFamily="34" charset="0"/>
                          <a:hlinkClick r:id="rId4"/>
                        </a:rPr>
                        <a:t>Workplace first aid kits </a:t>
                      </a:r>
                      <a:r>
                        <a:rPr lang="en-GB" sz="1000" b="0" i="0" u="sng" strike="noStrike" dirty="0">
                          <a:solidFill>
                            <a:srgbClr val="467886"/>
                          </a:solidFill>
                          <a:effectLst/>
                          <a:latin typeface="Noto Sans" panose="020B0502040504020204" pitchFamily="34" charset="0"/>
                          <a:hlinkClick r:id="rId4"/>
                        </a:rPr>
                        <a:t>- Specification for the contents of workplace first aid kits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CH/100 - Healthcare and Medical Equipment</a:t>
                      </a:r>
                    </a:p>
                  </a:txBody>
                  <a:tcPr marL="6350" marR="6350" marT="6350" marB="0"/>
                </a:tc>
                <a:extLst>
                  <a:ext uri="{0D108BD9-81ED-4DB2-BD59-A6C34878D82A}">
                    <a16:rowId xmlns:a16="http://schemas.microsoft.com/office/drawing/2014/main" val="732513994"/>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08/03/2026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5"/>
                        </a:rPr>
                        <a:t>BS EN ISO 18730 </a:t>
                      </a:r>
                      <a:r>
                        <a:rPr lang="en-GB" sz="1000" b="1" i="0" u="sng" strike="noStrike" dirty="0">
                          <a:solidFill>
                            <a:srgbClr val="467886"/>
                          </a:solidFill>
                          <a:effectLst/>
                          <a:latin typeface="Noto Sans" panose="020B0502040504020204" pitchFamily="34" charset="0"/>
                          <a:hlinkClick r:id="rId5"/>
                        </a:rPr>
                        <a:t>Anaesthetic and respiratory equipment </a:t>
                      </a:r>
                      <a:r>
                        <a:rPr lang="en-GB" sz="1000" b="0" i="0" u="sng" strike="noStrike" dirty="0">
                          <a:solidFill>
                            <a:srgbClr val="467886"/>
                          </a:solidFill>
                          <a:effectLst/>
                          <a:latin typeface="Noto Sans" panose="020B0502040504020204" pitchFamily="34" charset="0"/>
                          <a:hlinkClick r:id="rId5"/>
                        </a:rPr>
                        <a:t>— Waste volatile anaesthetic agent capture systems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CH/121/1 - Breathing attachments and anaesthetic machines</a:t>
                      </a:r>
                      <a:endParaRPr lang="en-GB" sz="1000" b="0" i="0" u="none" strike="noStrike" dirty="0">
                        <a:solidFill>
                          <a:srgbClr val="000000"/>
                        </a:solidFill>
                        <a:effectLst/>
                        <a:latin typeface="Noto Sans" panose="020B0502040504020204" pitchFamily="34" charset="0"/>
                      </a:endParaRPr>
                    </a:p>
                  </a:txBody>
                  <a:tcPr marL="6350" marR="6350" marT="6350" marB="0"/>
                </a:tc>
                <a:extLst>
                  <a:ext uri="{0D108BD9-81ED-4DB2-BD59-A6C34878D82A}">
                    <a16:rowId xmlns:a16="http://schemas.microsoft.com/office/drawing/2014/main" val="1530586592"/>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6"/>
                        </a:rPr>
                        <a:t>BS EN 868-9 Packaging for </a:t>
                      </a:r>
                      <a:r>
                        <a:rPr lang="en-GB" sz="1000" b="1" i="0" u="sng" strike="noStrike" dirty="0">
                          <a:solidFill>
                            <a:srgbClr val="467886"/>
                          </a:solidFill>
                          <a:effectLst/>
                          <a:latin typeface="Noto Sans" panose="020B0502040504020204" pitchFamily="34" charset="0"/>
                          <a:hlinkClick r:id="rId6"/>
                        </a:rPr>
                        <a:t>terminally sterilized medical devices</a:t>
                      </a:r>
                      <a:r>
                        <a:rPr lang="en-GB" sz="1000" b="0" i="0" u="sng" strike="noStrike" dirty="0">
                          <a:solidFill>
                            <a:srgbClr val="467886"/>
                          </a:solidFill>
                          <a:effectLst/>
                          <a:latin typeface="Noto Sans" panose="020B0502040504020204" pitchFamily="34" charset="0"/>
                          <a:hlinkClick r:id="rId6"/>
                        </a:rPr>
                        <a:t>. Part 9: Uncoated nonwoven materials of </a:t>
                      </a:r>
                      <a:r>
                        <a:rPr lang="en-GB" sz="1000" b="0" i="0" u="sng" strike="noStrike" dirty="0" err="1">
                          <a:solidFill>
                            <a:srgbClr val="467886"/>
                          </a:solidFill>
                          <a:effectLst/>
                          <a:latin typeface="Noto Sans" panose="020B0502040504020204" pitchFamily="34" charset="0"/>
                          <a:hlinkClick r:id="rId6"/>
                        </a:rPr>
                        <a:t>polyolefines</a:t>
                      </a:r>
                      <a:r>
                        <a:rPr lang="en-GB" sz="1000" b="0" i="0" u="sng" strike="noStrike" dirty="0">
                          <a:solidFill>
                            <a:srgbClr val="467886"/>
                          </a:solidFill>
                          <a:effectLst/>
                          <a:latin typeface="Noto Sans" panose="020B0502040504020204" pitchFamily="34" charset="0"/>
                          <a:hlinkClick r:id="rId6"/>
                        </a:rPr>
                        <a:t> - Requirements and test methods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CH/198 - Sterilization and Associated Equipment and Processes</a:t>
                      </a:r>
                      <a:endParaRPr lang="en-GB" sz="1000" b="0" i="0" u="none" strike="noStrike" dirty="0">
                        <a:solidFill>
                          <a:srgbClr val="000000"/>
                        </a:solidFill>
                        <a:effectLst/>
                        <a:latin typeface="Noto Sans" panose="020B0502040504020204" pitchFamily="34" charset="0"/>
                      </a:endParaRPr>
                    </a:p>
                  </a:txBody>
                  <a:tcPr marL="6350" marR="6350" marT="6350" marB="0"/>
                </a:tc>
                <a:extLst>
                  <a:ext uri="{0D108BD9-81ED-4DB2-BD59-A6C34878D82A}">
                    <a16:rowId xmlns:a16="http://schemas.microsoft.com/office/drawing/2014/main" val="2821788583"/>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7"/>
                        </a:rPr>
                        <a:t>BS EN 868-10 Packaging for </a:t>
                      </a:r>
                      <a:r>
                        <a:rPr lang="en-GB" sz="1000" b="1" i="0" u="sng" strike="noStrike" dirty="0">
                          <a:solidFill>
                            <a:srgbClr val="467886"/>
                          </a:solidFill>
                          <a:effectLst/>
                          <a:latin typeface="Noto Sans" panose="020B0502040504020204" pitchFamily="34" charset="0"/>
                          <a:hlinkClick r:id="rId7"/>
                        </a:rPr>
                        <a:t>terminally sterilized medical devices</a:t>
                      </a:r>
                      <a:r>
                        <a:rPr lang="en-GB" sz="1000" b="0" i="0" u="sng" strike="noStrike" dirty="0">
                          <a:solidFill>
                            <a:srgbClr val="467886"/>
                          </a:solidFill>
                          <a:effectLst/>
                          <a:latin typeface="Noto Sans" panose="020B0502040504020204" pitchFamily="34" charset="0"/>
                          <a:hlinkClick r:id="rId7"/>
                        </a:rPr>
                        <a:t>. Part 10: Adhesive coated nonwoven materials of </a:t>
                      </a:r>
                      <a:r>
                        <a:rPr lang="en-GB" sz="1000" b="0" i="0" u="sng" strike="noStrike" dirty="0" err="1">
                          <a:solidFill>
                            <a:srgbClr val="467886"/>
                          </a:solidFill>
                          <a:effectLst/>
                          <a:latin typeface="Noto Sans" panose="020B0502040504020204" pitchFamily="34" charset="0"/>
                          <a:hlinkClick r:id="rId7"/>
                        </a:rPr>
                        <a:t>polyolefines</a:t>
                      </a:r>
                      <a:r>
                        <a:rPr lang="en-GB" sz="1000" b="0" i="0" u="sng" strike="noStrike" dirty="0">
                          <a:solidFill>
                            <a:srgbClr val="467886"/>
                          </a:solidFill>
                          <a:effectLst/>
                          <a:latin typeface="Noto Sans" panose="020B0502040504020204" pitchFamily="34" charset="0"/>
                          <a:hlinkClick r:id="rId7"/>
                        </a:rPr>
                        <a:t> - Requirements and test methods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CH/198 - Sterilization and Associated Equipment and Processes</a:t>
                      </a:r>
                      <a:endParaRPr lang="en-GB" sz="1000" b="0" i="0" u="none" strike="noStrike" dirty="0">
                        <a:solidFill>
                          <a:srgbClr val="000000"/>
                        </a:solidFill>
                        <a:effectLst/>
                        <a:latin typeface="Noto Sans" panose="020B0502040504020204" pitchFamily="34" charset="0"/>
                      </a:endParaRPr>
                    </a:p>
                  </a:txBody>
                  <a:tcPr marL="6350" marR="6350" marT="6350" marB="0"/>
                </a:tc>
                <a:extLst>
                  <a:ext uri="{0D108BD9-81ED-4DB2-BD59-A6C34878D82A}">
                    <a16:rowId xmlns:a16="http://schemas.microsoft.com/office/drawing/2014/main" val="4199128039"/>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8"/>
                        </a:rPr>
                        <a:t>BS EN 868-5 Packaging for </a:t>
                      </a:r>
                      <a:r>
                        <a:rPr lang="en-GB" sz="1000" b="1" i="0" u="sng" strike="noStrike" dirty="0">
                          <a:solidFill>
                            <a:srgbClr val="467886"/>
                          </a:solidFill>
                          <a:effectLst/>
                          <a:latin typeface="Noto Sans" panose="020B0502040504020204" pitchFamily="34" charset="0"/>
                          <a:hlinkClick r:id="rId8"/>
                        </a:rPr>
                        <a:t>terminally sterilized medical devices</a:t>
                      </a:r>
                      <a:r>
                        <a:rPr lang="en-GB" sz="1000" b="0" i="0" u="sng" strike="noStrike" dirty="0">
                          <a:solidFill>
                            <a:srgbClr val="467886"/>
                          </a:solidFill>
                          <a:effectLst/>
                          <a:latin typeface="Noto Sans" panose="020B0502040504020204" pitchFamily="34" charset="0"/>
                          <a:hlinkClick r:id="rId8"/>
                        </a:rPr>
                        <a:t>. Part 5: Sealable pouches and reels of porous materials and plastic film construction - Requirements and test methods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CH/198 - Sterilization and Associated Equipment and Processes</a:t>
                      </a:r>
                    </a:p>
                  </a:txBody>
                  <a:tcPr marL="6350" marR="6350" marT="6350" marB="0"/>
                </a:tc>
                <a:extLst>
                  <a:ext uri="{0D108BD9-81ED-4DB2-BD59-A6C34878D82A}">
                    <a16:rowId xmlns:a16="http://schemas.microsoft.com/office/drawing/2014/main" val="3683101221"/>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9"/>
                        </a:rPr>
                        <a:t>BS EN 868-8 Packaging for </a:t>
                      </a:r>
                      <a:r>
                        <a:rPr lang="en-GB" sz="1000" b="1" i="0" u="sng" strike="noStrike" dirty="0">
                          <a:solidFill>
                            <a:srgbClr val="467886"/>
                          </a:solidFill>
                          <a:effectLst/>
                          <a:latin typeface="Noto Sans" panose="020B0502040504020204" pitchFamily="34" charset="0"/>
                          <a:hlinkClick r:id="rId9"/>
                        </a:rPr>
                        <a:t>terminally sterilized medical devices</a:t>
                      </a:r>
                      <a:r>
                        <a:rPr lang="en-GB" sz="1000" b="0" i="0" u="sng" strike="noStrike" dirty="0">
                          <a:solidFill>
                            <a:srgbClr val="467886"/>
                          </a:solidFill>
                          <a:effectLst/>
                          <a:latin typeface="Noto Sans" panose="020B0502040504020204" pitchFamily="34" charset="0"/>
                          <a:hlinkClick r:id="rId9"/>
                        </a:rPr>
                        <a:t>. Part 8: Re-usable sterilization containers for large steam sterilizers. Requirements and test methods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CH/198 - Sterilization and Associated Equipment and Processes</a:t>
                      </a:r>
                    </a:p>
                  </a:txBody>
                  <a:tcPr marL="6350" marR="6350" marT="6350" marB="0"/>
                </a:tc>
                <a:extLst>
                  <a:ext uri="{0D108BD9-81ED-4DB2-BD59-A6C34878D82A}">
                    <a16:rowId xmlns:a16="http://schemas.microsoft.com/office/drawing/2014/main" val="2134705860"/>
                  </a:ext>
                </a:extLst>
              </a:tr>
              <a:tr h="370840">
                <a:tc>
                  <a:txBody>
                    <a:bodyPr/>
                    <a:lstStyle/>
                    <a:p>
                      <a:pPr algn="l" fontAlgn="t">
                        <a:buNone/>
                      </a:pPr>
                      <a:r>
                        <a:rPr lang="en-GB" sz="1000" b="0" i="0" u="none" strike="noStrike" dirty="0">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17/03/2026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0"/>
                        </a:rPr>
                        <a:t>BS EN ISO 23401-1 Dentistry — </a:t>
                      </a:r>
                      <a:r>
                        <a:rPr lang="en-GB" sz="1000" b="1" i="0" u="sng" strike="noStrike" dirty="0">
                          <a:solidFill>
                            <a:srgbClr val="467886"/>
                          </a:solidFill>
                          <a:effectLst/>
                          <a:latin typeface="Noto Sans" panose="020B0502040504020204" pitchFamily="34" charset="0"/>
                          <a:hlinkClick r:id="rId10"/>
                        </a:rPr>
                        <a:t>Denture lining materials </a:t>
                      </a:r>
                      <a:r>
                        <a:rPr lang="en-GB" sz="1000" b="0" i="0" u="sng" strike="noStrike" dirty="0">
                          <a:solidFill>
                            <a:srgbClr val="467886"/>
                          </a:solidFill>
                          <a:effectLst/>
                          <a:latin typeface="Noto Sans" panose="020B0502040504020204" pitchFamily="34" charset="0"/>
                          <a:hlinkClick r:id="rId10"/>
                        </a:rPr>
                        <a:t>— Part 1: Hard type materials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CH/106/2 - Prosthodontic materials</a:t>
                      </a:r>
                    </a:p>
                  </a:txBody>
                  <a:tcPr marL="6350" marR="6350" marT="6350" marB="0"/>
                </a:tc>
                <a:extLst>
                  <a:ext uri="{0D108BD9-81ED-4DB2-BD59-A6C34878D82A}">
                    <a16:rowId xmlns:a16="http://schemas.microsoft.com/office/drawing/2014/main" val="255682515"/>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21/03/2026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1"/>
                        </a:rPr>
                        <a:t>BS EN ISO 23401-2 Dentistry — </a:t>
                      </a:r>
                      <a:r>
                        <a:rPr lang="en-GB" sz="1000" b="1" i="0" u="sng" strike="noStrike" dirty="0">
                          <a:solidFill>
                            <a:srgbClr val="467886"/>
                          </a:solidFill>
                          <a:effectLst/>
                          <a:latin typeface="Noto Sans" panose="020B0502040504020204" pitchFamily="34" charset="0"/>
                          <a:hlinkClick r:id="rId11"/>
                        </a:rPr>
                        <a:t>Denture lining materials </a:t>
                      </a:r>
                      <a:r>
                        <a:rPr lang="en-GB" sz="1000" b="0" i="0" u="sng" strike="noStrike" dirty="0">
                          <a:solidFill>
                            <a:srgbClr val="467886"/>
                          </a:solidFill>
                          <a:effectLst/>
                          <a:latin typeface="Noto Sans" panose="020B0502040504020204" pitchFamily="34" charset="0"/>
                          <a:hlinkClick r:id="rId11"/>
                        </a:rPr>
                        <a:t>— Part 2: Soft type materials for short-term use</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CH/106/2 - Prosthodontic materials</a:t>
                      </a:r>
                    </a:p>
                  </a:txBody>
                  <a:tcPr marL="6350" marR="6350" marT="6350" marB="0"/>
                </a:tc>
                <a:extLst>
                  <a:ext uri="{0D108BD9-81ED-4DB2-BD59-A6C34878D82A}">
                    <a16:rowId xmlns:a16="http://schemas.microsoft.com/office/drawing/2014/main" val="921213847"/>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21/03/2026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2"/>
                        </a:rPr>
                        <a:t>BS EN ISO 23401-3 Dentistry — </a:t>
                      </a:r>
                      <a:r>
                        <a:rPr lang="en-GB" sz="1000" b="1" i="0" u="sng" strike="noStrike" dirty="0">
                          <a:solidFill>
                            <a:srgbClr val="467886"/>
                          </a:solidFill>
                          <a:effectLst/>
                          <a:latin typeface="Noto Sans" panose="020B0502040504020204" pitchFamily="34" charset="0"/>
                          <a:hlinkClick r:id="rId12"/>
                        </a:rPr>
                        <a:t>Denture lining materials </a:t>
                      </a:r>
                      <a:r>
                        <a:rPr lang="en-GB" sz="1000" b="0" i="0" u="sng" strike="noStrike" dirty="0">
                          <a:solidFill>
                            <a:srgbClr val="467886"/>
                          </a:solidFill>
                          <a:effectLst/>
                          <a:latin typeface="Noto Sans" panose="020B0502040504020204" pitchFamily="34" charset="0"/>
                          <a:hlinkClick r:id="rId12"/>
                        </a:rPr>
                        <a:t>— Part 3: Soft type materials for long-term use</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CH/106/2 - Prosthodontic materials</a:t>
                      </a:r>
                    </a:p>
                  </a:txBody>
                  <a:tcPr marL="6350" marR="6350" marT="6350" marB="0"/>
                </a:tc>
                <a:extLst>
                  <a:ext uri="{0D108BD9-81ED-4DB2-BD59-A6C34878D82A}">
                    <a16:rowId xmlns:a16="http://schemas.microsoft.com/office/drawing/2014/main" val="3025589030"/>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3"/>
                        </a:rPr>
                        <a:t>BS EN ISO 17254 Dentistry — Coil springs for use in </a:t>
                      </a:r>
                      <a:r>
                        <a:rPr lang="en-GB" sz="1000" b="1" i="0" u="sng" strike="noStrike" dirty="0">
                          <a:solidFill>
                            <a:srgbClr val="467886"/>
                          </a:solidFill>
                          <a:effectLst/>
                          <a:latin typeface="Noto Sans" panose="020B0502040504020204" pitchFamily="34" charset="0"/>
                          <a:hlinkClick r:id="rId13"/>
                        </a:rPr>
                        <a:t>orthodontics</a:t>
                      </a:r>
                      <a:endParaRPr lang="en-GB" sz="1000" b="1"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CH/106/1 - Dental restorative and orthodontic materials</a:t>
                      </a:r>
                    </a:p>
                  </a:txBody>
                  <a:tcPr marL="6350" marR="6350" marT="6350" marB="0"/>
                </a:tc>
                <a:extLst>
                  <a:ext uri="{0D108BD9-81ED-4DB2-BD59-A6C34878D82A}">
                    <a16:rowId xmlns:a16="http://schemas.microsoft.com/office/drawing/2014/main" val="2607031398"/>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Draft for public comment</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4"/>
                        </a:rPr>
                        <a:t>BS EN ISO 11737-3 </a:t>
                      </a:r>
                      <a:r>
                        <a:rPr lang="en-GB" sz="1000" b="1" i="0" u="sng" strike="noStrike" dirty="0">
                          <a:solidFill>
                            <a:srgbClr val="467886"/>
                          </a:solidFill>
                          <a:effectLst/>
                          <a:latin typeface="Noto Sans" panose="020B0502040504020204" pitchFamily="34" charset="0"/>
                          <a:hlinkClick r:id="rId14"/>
                        </a:rPr>
                        <a:t>Sterilization of health care products</a:t>
                      </a:r>
                      <a:r>
                        <a:rPr lang="en-GB" sz="1000" b="0" i="0" u="sng" strike="noStrike" dirty="0">
                          <a:solidFill>
                            <a:srgbClr val="467886"/>
                          </a:solidFill>
                          <a:effectLst/>
                          <a:latin typeface="Noto Sans" panose="020B0502040504020204" pitchFamily="34" charset="0"/>
                          <a:hlinkClick r:id="rId14"/>
                        </a:rPr>
                        <a:t>. Microbiological methods. Part 3: Bacterial endotoxin testing</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CH/198</a:t>
                      </a:r>
                    </a:p>
                  </a:txBody>
                  <a:tcPr marL="6350" marR="6350" marT="6350" marB="0"/>
                </a:tc>
                <a:extLst>
                  <a:ext uri="{0D108BD9-81ED-4DB2-BD59-A6C34878D82A}">
                    <a16:rowId xmlns:a16="http://schemas.microsoft.com/office/drawing/2014/main" val="2620742764"/>
                  </a:ext>
                </a:extLst>
              </a:tr>
            </a:tbl>
          </a:graphicData>
        </a:graphic>
      </p:graphicFrame>
      <p:pic>
        <p:nvPicPr>
          <p:cNvPr id="5" name="Picture 4" descr="A black square with white text&#10;&#10;Description automatically generated">
            <a:extLst>
              <a:ext uri="{FF2B5EF4-FFF2-40B4-BE49-F238E27FC236}">
                <a16:creationId xmlns:a16="http://schemas.microsoft.com/office/drawing/2014/main" id="{59C53431-13C5-5EAD-E7C0-5AB56022C77F}"/>
              </a:ext>
            </a:extLst>
          </p:cNvPr>
          <p:cNvPicPr/>
          <p:nvPr/>
        </p:nvPicPr>
        <p:blipFill>
          <a:blip r:embed="rId15" cstate="print">
            <a:extLst>
              <a:ext uri="{28A0092B-C50C-407E-A947-70E740481C1C}">
                <a14:useLocalDpi xmlns:a14="http://schemas.microsoft.com/office/drawing/2010/main" val="0"/>
              </a:ext>
            </a:extLst>
          </a:blip>
          <a:stretch>
            <a:fillRect/>
          </a:stretch>
        </p:blipFill>
        <p:spPr bwMode="auto">
          <a:xfrm>
            <a:off x="11078101" y="163009"/>
            <a:ext cx="918951" cy="796396"/>
          </a:xfrm>
          <a:prstGeom prst="rect">
            <a:avLst/>
          </a:prstGeom>
        </p:spPr>
      </p:pic>
    </p:spTree>
    <p:extLst>
      <p:ext uri="{BB962C8B-B14F-4D97-AF65-F5344CB8AC3E}">
        <p14:creationId xmlns:p14="http://schemas.microsoft.com/office/powerpoint/2010/main" val="2005963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4257A4-30DD-743C-3B10-3DAAB3482BEA}"/>
              </a:ext>
            </a:extLst>
          </p:cNvPr>
          <p:cNvSpPr>
            <a:spLocks noGrp="1"/>
          </p:cNvSpPr>
          <p:nvPr>
            <p:ph type="body" sz="quarter" idx="10"/>
          </p:nvPr>
        </p:nvSpPr>
        <p:spPr/>
        <p:txBody>
          <a:bodyPr/>
          <a:lstStyle/>
          <a:p>
            <a:pPr>
              <a:spcBef>
                <a:spcPts val="0"/>
              </a:spcBef>
            </a:pPr>
            <a:r>
              <a:rPr lang="en-US"/>
              <a:t>EU News </a:t>
            </a:r>
          </a:p>
        </p:txBody>
      </p:sp>
      <p:pic>
        <p:nvPicPr>
          <p:cNvPr id="4" name="Picture 3" descr="A blue flag with yellow stars in the center&#10;&#10;Description automatically generated">
            <a:extLst>
              <a:ext uri="{FF2B5EF4-FFF2-40B4-BE49-F238E27FC236}">
                <a16:creationId xmlns:a16="http://schemas.microsoft.com/office/drawing/2014/main" id="{2E6E42CA-D998-4218-C044-F874AB07766F}"/>
              </a:ext>
            </a:extLst>
          </p:cNvPr>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350255" y="3542744"/>
            <a:ext cx="1852049" cy="1274916"/>
          </a:xfrm>
          <a:prstGeom prst="rect">
            <a:avLst/>
          </a:prstGeom>
        </p:spPr>
      </p:pic>
    </p:spTree>
    <p:extLst>
      <p:ext uri="{BB962C8B-B14F-4D97-AF65-F5344CB8AC3E}">
        <p14:creationId xmlns:p14="http://schemas.microsoft.com/office/powerpoint/2010/main" val="724483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7AA5DE-9E6C-CD8B-3A8A-F314FF2A2C2C}"/>
              </a:ext>
            </a:extLst>
          </p:cNvPr>
          <p:cNvSpPr>
            <a:spLocks noGrp="1"/>
          </p:cNvSpPr>
          <p:nvPr>
            <p:ph type="body" sz="quarter" idx="10"/>
          </p:nvPr>
        </p:nvSpPr>
        <p:spPr/>
        <p:txBody>
          <a:bodyPr/>
          <a:lstStyle/>
          <a:p>
            <a:r>
              <a:rPr lang="en-US" sz="2400" dirty="0"/>
              <a:t>EU NEWS – European Commission </a:t>
            </a:r>
          </a:p>
        </p:txBody>
      </p:sp>
      <p:graphicFrame>
        <p:nvGraphicFramePr>
          <p:cNvPr id="5" name="Table 4">
            <a:extLst>
              <a:ext uri="{FF2B5EF4-FFF2-40B4-BE49-F238E27FC236}">
                <a16:creationId xmlns:a16="http://schemas.microsoft.com/office/drawing/2014/main" id="{E8AB5E14-6E12-A6C1-0594-AD5170492F9F}"/>
              </a:ext>
            </a:extLst>
          </p:cNvPr>
          <p:cNvGraphicFramePr>
            <a:graphicFrameLocks noGrp="1"/>
          </p:cNvGraphicFramePr>
          <p:nvPr>
            <p:extLst>
              <p:ext uri="{D42A27DB-BD31-4B8C-83A1-F6EECF244321}">
                <p14:modId xmlns:p14="http://schemas.microsoft.com/office/powerpoint/2010/main" val="2681247317"/>
              </p:ext>
            </p:extLst>
          </p:nvPr>
        </p:nvGraphicFramePr>
        <p:xfrm>
          <a:off x="515938" y="958575"/>
          <a:ext cx="11251992" cy="5437808"/>
        </p:xfrm>
        <a:graphic>
          <a:graphicData uri="http://schemas.openxmlformats.org/drawingml/2006/table">
            <a:tbl>
              <a:tblPr>
                <a:tableStyleId>{8A107856-5554-42FB-B03E-39F5DBC370BA}</a:tableStyleId>
              </a:tblPr>
              <a:tblGrid>
                <a:gridCol w="11251992">
                  <a:extLst>
                    <a:ext uri="{9D8B030D-6E8A-4147-A177-3AD203B41FA5}">
                      <a16:colId xmlns:a16="http://schemas.microsoft.com/office/drawing/2014/main" val="1069533904"/>
                    </a:ext>
                  </a:extLst>
                </a:gridCol>
              </a:tblGrid>
              <a:tr h="299957">
                <a:tc>
                  <a:txBody>
                    <a:bodyPr/>
                    <a:lstStyle/>
                    <a:p>
                      <a:pPr algn="l" fontAlgn="ctr">
                        <a:buNone/>
                      </a:pPr>
                      <a:r>
                        <a:rPr lang="en-GB" sz="1400" b="0" u="sng" strike="noStrike" dirty="0">
                          <a:solidFill>
                            <a:schemeClr val="tx1"/>
                          </a:solidFill>
                          <a:effectLst/>
                          <a:hlinkClick r:id="rId2">
                            <a:extLst>
                              <a:ext uri="{A12FA001-AC4F-418D-AE19-62706E023703}">
                                <ahyp:hlinkClr xmlns:ahyp="http://schemas.microsoft.com/office/drawing/2018/hyperlinkcolor" val="tx"/>
                              </a:ext>
                            </a:extLst>
                          </a:hlinkClick>
                        </a:rPr>
                        <a:t>Communication on an </a:t>
                      </a:r>
                      <a:r>
                        <a:rPr lang="en-GB" sz="1400" b="1" u="sng" strike="noStrike" dirty="0">
                          <a:solidFill>
                            <a:schemeClr val="tx1"/>
                          </a:solidFill>
                          <a:effectLst/>
                          <a:hlinkClick r:id="rId2">
                            <a:extLst>
                              <a:ext uri="{A12FA001-AC4F-418D-AE19-62706E023703}">
                                <ahyp:hlinkClr xmlns:ahyp="http://schemas.microsoft.com/office/drawing/2018/hyperlinkcolor" val="tx"/>
                              </a:ext>
                            </a:extLst>
                          </a:hlinkClick>
                        </a:rPr>
                        <a:t>EU cardiovascular health plan</a:t>
                      </a:r>
                      <a:r>
                        <a:rPr lang="en-GB" sz="1400" b="0" u="sng" strike="noStrike" dirty="0">
                          <a:solidFill>
                            <a:schemeClr val="tx1"/>
                          </a:solidFill>
                          <a:effectLst/>
                          <a:hlinkClick r:id="rId2">
                            <a:extLst>
                              <a:ext uri="{A12FA001-AC4F-418D-AE19-62706E023703}">
                                <ahyp:hlinkClr xmlns:ahyp="http://schemas.microsoft.com/office/drawing/2018/hyperlinkcolor" val="tx"/>
                              </a:ext>
                            </a:extLst>
                          </a:hlinkClick>
                        </a:rPr>
                        <a:t>: the Safe Hearts Plan</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511146607"/>
                  </a:ext>
                </a:extLst>
              </a:tr>
              <a:tr h="669177">
                <a:tc>
                  <a:txBody>
                    <a:bodyPr/>
                    <a:lstStyle/>
                    <a:p>
                      <a:pPr algn="l" fontAlgn="ctr">
                        <a:buNone/>
                      </a:pPr>
                      <a:r>
                        <a:rPr lang="en-GB" sz="1400" b="0" u="sng" strike="noStrike" dirty="0">
                          <a:solidFill>
                            <a:schemeClr val="tx1"/>
                          </a:solidFill>
                          <a:effectLst/>
                          <a:hlinkClick r:id="rId3">
                            <a:extLst>
                              <a:ext uri="{A12FA001-AC4F-418D-AE19-62706E023703}">
                                <ahyp:hlinkClr xmlns:ahyp="http://schemas.microsoft.com/office/drawing/2018/hyperlinkcolor" val="tx"/>
                              </a:ext>
                            </a:extLst>
                          </a:hlinkClick>
                        </a:rPr>
                        <a:t>COMMISSION IMPLEMENTING REGULATION (EU) …/... laying down certain </a:t>
                      </a:r>
                      <a:r>
                        <a:rPr lang="en-GB" sz="1400" b="1" u="sng" strike="noStrike" dirty="0">
                          <a:solidFill>
                            <a:schemeClr val="tx1"/>
                          </a:solidFill>
                          <a:effectLst/>
                          <a:hlinkClick r:id="rId3">
                            <a:extLst>
                              <a:ext uri="{A12FA001-AC4F-418D-AE19-62706E023703}">
                                <ahyp:hlinkClr xmlns:ahyp="http://schemas.microsoft.com/office/drawing/2018/hyperlinkcolor" val="tx"/>
                              </a:ext>
                            </a:extLst>
                          </a:hlinkClick>
                        </a:rPr>
                        <a:t>uniform quality management and procedural requirements </a:t>
                      </a:r>
                      <a:r>
                        <a:rPr lang="en-GB" sz="1400" b="0" u="sng" strike="noStrike" dirty="0">
                          <a:solidFill>
                            <a:schemeClr val="tx1"/>
                          </a:solidFill>
                          <a:effectLst/>
                          <a:hlinkClick r:id="rId3">
                            <a:extLst>
                              <a:ext uri="{A12FA001-AC4F-418D-AE19-62706E023703}">
                                <ahyp:hlinkClr xmlns:ahyp="http://schemas.microsoft.com/office/drawing/2018/hyperlinkcolor" val="tx"/>
                              </a:ext>
                            </a:extLst>
                          </a:hlinkClick>
                        </a:rPr>
                        <a:t>for the conformity assessment activities carried out by a notified body designated under Regulations (EU) 2017/745 and (EU) 2017/746 of the European Parliament and of the Council</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233580489"/>
                  </a:ext>
                </a:extLst>
              </a:tr>
              <a:tr h="29995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400" b="0" u="sng" strike="noStrike" dirty="0">
                          <a:solidFill>
                            <a:schemeClr val="tx1"/>
                          </a:solidFill>
                          <a:effectLst/>
                          <a:hlinkClick r:id="rId4">
                            <a:extLst>
                              <a:ext uri="{A12FA001-AC4F-418D-AE19-62706E023703}">
                                <ahyp:hlinkClr xmlns:ahyp="http://schemas.microsoft.com/office/drawing/2018/hyperlinkcolor" val="tx"/>
                              </a:ext>
                            </a:extLst>
                          </a:hlinkClick>
                        </a:rPr>
                        <a:t>Malta Conformity Assessment Ltd. </a:t>
                      </a:r>
                      <a:r>
                        <a:rPr lang="en-GB" sz="1400" b="1" u="sng" strike="noStrike" dirty="0">
                          <a:solidFill>
                            <a:schemeClr val="tx1"/>
                          </a:solidFill>
                          <a:effectLst/>
                          <a:hlinkClick r:id="rId4">
                            <a:extLst>
                              <a:ext uri="{A12FA001-AC4F-418D-AE19-62706E023703}">
                                <ahyp:hlinkClr xmlns:ahyp="http://schemas.microsoft.com/office/drawing/2018/hyperlinkcolor" val="tx"/>
                              </a:ext>
                            </a:extLst>
                          </a:hlinkClick>
                        </a:rPr>
                        <a:t>52nd Notified Body </a:t>
                      </a:r>
                      <a:r>
                        <a:rPr lang="en-GB" sz="1400" b="0" u="sng" strike="noStrike" dirty="0">
                          <a:solidFill>
                            <a:schemeClr val="tx1"/>
                          </a:solidFill>
                          <a:effectLst/>
                          <a:hlinkClick r:id="rId4">
                            <a:extLst>
                              <a:ext uri="{A12FA001-AC4F-418D-AE19-62706E023703}">
                                <ahyp:hlinkClr xmlns:ahyp="http://schemas.microsoft.com/office/drawing/2018/hyperlinkcolor" val="tx"/>
                              </a:ext>
                            </a:extLst>
                          </a:hlinkClick>
                        </a:rPr>
                        <a:t>designated under MDR (EU) 2017/745</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628338039"/>
                  </a:ext>
                </a:extLst>
              </a:tr>
              <a:tr h="299957">
                <a:tc>
                  <a:txBody>
                    <a:bodyPr/>
                    <a:lstStyle/>
                    <a:p>
                      <a:pPr algn="l" fontAlgn="ctr">
                        <a:buNone/>
                      </a:pPr>
                      <a:r>
                        <a:rPr lang="en-GB" sz="1400" b="1" u="sng" strike="noStrike" dirty="0">
                          <a:solidFill>
                            <a:schemeClr val="tx1"/>
                          </a:solidFill>
                          <a:effectLst/>
                          <a:hlinkClick r:id="rId5">
                            <a:extLst>
                              <a:ext uri="{A12FA001-AC4F-418D-AE19-62706E023703}">
                                <ahyp:hlinkClr xmlns:ahyp="http://schemas.microsoft.com/office/drawing/2018/hyperlinkcolor" val="tx"/>
                              </a:ext>
                            </a:extLst>
                          </a:hlinkClick>
                        </a:rPr>
                        <a:t>EUDAMED</a:t>
                      </a:r>
                      <a:r>
                        <a:rPr lang="en-GB" sz="1400" b="0" u="sng" strike="noStrike" dirty="0">
                          <a:solidFill>
                            <a:schemeClr val="tx1"/>
                          </a:solidFill>
                          <a:effectLst/>
                          <a:hlinkClick r:id="rId5">
                            <a:extLst>
                              <a:ext uri="{A12FA001-AC4F-418D-AE19-62706E023703}">
                                <ahyp:hlinkClr xmlns:ahyp="http://schemas.microsoft.com/office/drawing/2018/hyperlinkcolor" val="tx"/>
                              </a:ext>
                            </a:extLst>
                          </a:hlinkClick>
                        </a:rPr>
                        <a:t> Release Notes Playground V3.22.0</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2594339068"/>
                  </a:ext>
                </a:extLst>
              </a:tr>
              <a:tr h="29995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400" b="1" u="sng" strike="noStrike" dirty="0">
                          <a:solidFill>
                            <a:schemeClr val="tx1"/>
                          </a:solidFill>
                          <a:effectLst/>
                          <a:hlinkClick r:id="rId6">
                            <a:extLst>
                              <a:ext uri="{A12FA001-AC4F-418D-AE19-62706E023703}">
                                <ahyp:hlinkClr xmlns:ahyp="http://schemas.microsoft.com/office/drawing/2018/hyperlinkcolor" val="tx"/>
                              </a:ext>
                            </a:extLst>
                          </a:hlinkClick>
                        </a:rPr>
                        <a:t>EUDAMED</a:t>
                      </a:r>
                      <a:r>
                        <a:rPr lang="en-GB" sz="1400" b="0" u="sng" strike="noStrike" dirty="0">
                          <a:solidFill>
                            <a:schemeClr val="tx1"/>
                          </a:solidFill>
                          <a:effectLst/>
                          <a:hlinkClick r:id="rId6">
                            <a:extLst>
                              <a:ext uri="{A12FA001-AC4F-418D-AE19-62706E023703}">
                                <ahyp:hlinkClr xmlns:ahyp="http://schemas.microsoft.com/office/drawing/2018/hyperlinkcolor" val="tx"/>
                              </a:ext>
                            </a:extLst>
                          </a:hlinkClick>
                        </a:rPr>
                        <a:t> Release Notes Production v 2.22.0</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3437703663"/>
                  </a:ext>
                </a:extLst>
              </a:tr>
              <a:tr h="299957">
                <a:tc>
                  <a:txBody>
                    <a:bodyPr/>
                    <a:lstStyle/>
                    <a:p>
                      <a:pPr algn="l" fontAlgn="ctr">
                        <a:buNone/>
                      </a:pPr>
                      <a:r>
                        <a:rPr lang="en-GB" sz="1400" b="0" u="sng" strike="noStrike" dirty="0">
                          <a:solidFill>
                            <a:schemeClr val="tx1"/>
                          </a:solidFill>
                          <a:effectLst/>
                          <a:hlinkClick r:id="rId7">
                            <a:extLst>
                              <a:ext uri="{A12FA001-AC4F-418D-AE19-62706E023703}">
                                <ahyp:hlinkClr xmlns:ahyp="http://schemas.microsoft.com/office/drawing/2018/hyperlinkcolor" val="tx"/>
                              </a:ext>
                            </a:extLst>
                          </a:hlinkClick>
                        </a:rPr>
                        <a:t>Updated rolling plan - Implementation of the Regulation on </a:t>
                      </a:r>
                      <a:r>
                        <a:rPr lang="en-GB" sz="1400" b="1" u="sng" strike="noStrike" dirty="0">
                          <a:solidFill>
                            <a:schemeClr val="tx1"/>
                          </a:solidFill>
                          <a:effectLst/>
                          <a:hlinkClick r:id="rId7">
                            <a:extLst>
                              <a:ext uri="{A12FA001-AC4F-418D-AE19-62706E023703}">
                                <ahyp:hlinkClr xmlns:ahyp="http://schemas.microsoft.com/office/drawing/2018/hyperlinkcolor" val="tx"/>
                              </a:ext>
                            </a:extLst>
                          </a:hlinkClick>
                        </a:rPr>
                        <a:t>health technology assessment </a:t>
                      </a:r>
                      <a:r>
                        <a:rPr lang="en-GB" sz="1400" b="0" u="sng" strike="noStrike" dirty="0">
                          <a:solidFill>
                            <a:schemeClr val="tx1"/>
                          </a:solidFill>
                          <a:effectLst/>
                          <a:hlinkClick r:id="rId7">
                            <a:extLst>
                              <a:ext uri="{A12FA001-AC4F-418D-AE19-62706E023703}">
                                <ahyp:hlinkClr xmlns:ahyp="http://schemas.microsoft.com/office/drawing/2018/hyperlinkcolor" val="tx"/>
                              </a:ext>
                            </a:extLst>
                          </a:hlinkClick>
                        </a:rPr>
                        <a:t>(December 2025)</a:t>
                      </a:r>
                      <a:endParaRPr lang="en-GB" sz="14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794301061"/>
                  </a:ext>
                </a:extLst>
              </a:tr>
              <a:tr h="1999755">
                <a:tc>
                  <a:txBody>
                    <a:bodyPr/>
                    <a:lstStyle/>
                    <a:p>
                      <a:pPr algn="l" fontAlgn="ctr">
                        <a:buNone/>
                      </a:pP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Commission Implementing Decision (EU) 2026/193 of 28 January 2026 amending Implementing Decision (EU) 2021/1182 as regards </a:t>
                      </a: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harmonised standards</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 for: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neurosurgical implants</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biological evaluation </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of medical devices,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clinical investigation </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of medical devices for human subjects,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non-active surgical implants</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sterilization</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 of health care products, </a:t>
                      </a:r>
                    </a:p>
                    <a:p>
                      <a:pPr marL="628650" lvl="1" indent="-171450" algn="l" fontAlgn="ctr">
                        <a:buFont typeface="Arial" panose="020B0604020202020204" pitchFamily="34" charset="0"/>
                        <a:buChar char="•"/>
                      </a:pP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biocompatibility</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 evaluation of </a:t>
                      </a: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breathing gas pathways </a:t>
                      </a: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in healthcare applications and </a:t>
                      </a:r>
                    </a:p>
                    <a:p>
                      <a:pPr marL="628650" lvl="1" indent="-171450" algn="l" fontAlgn="ctr">
                        <a:buFont typeface="Arial" panose="020B0604020202020204" pitchFamily="34" charset="0"/>
                        <a:buChar char="•"/>
                      </a:pPr>
                      <a:r>
                        <a:rPr lang="en-GB" sz="1400" b="0" u="sng" strike="noStrike" dirty="0">
                          <a:solidFill>
                            <a:schemeClr val="tx1"/>
                          </a:solidFill>
                          <a:effectLst/>
                          <a:hlinkClick r:id="rId8">
                            <a:extLst>
                              <a:ext uri="{A12FA001-AC4F-418D-AE19-62706E023703}">
                                <ahyp:hlinkClr xmlns:ahyp="http://schemas.microsoft.com/office/drawing/2018/hyperlinkcolor" val="tx"/>
                              </a:ext>
                            </a:extLst>
                          </a:hlinkClick>
                        </a:rPr>
                        <a:t>small-bore connectors for </a:t>
                      </a:r>
                      <a:r>
                        <a:rPr lang="en-GB" sz="1400" b="1" u="sng" strike="noStrike" dirty="0">
                          <a:solidFill>
                            <a:schemeClr val="tx1"/>
                          </a:solidFill>
                          <a:effectLst/>
                          <a:hlinkClick r:id="rId8">
                            <a:extLst>
                              <a:ext uri="{A12FA001-AC4F-418D-AE19-62706E023703}">
                                <ahyp:hlinkClr xmlns:ahyp="http://schemas.microsoft.com/office/drawing/2018/hyperlinkcolor" val="tx"/>
                              </a:ext>
                            </a:extLst>
                          </a:hlinkClick>
                        </a:rPr>
                        <a:t>liquids and gases in healthcare applications</a:t>
                      </a:r>
                      <a:endParaRPr lang="en-GB" sz="1400" b="1"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053655980"/>
                  </a:ext>
                </a:extLst>
              </a:tr>
              <a:tr h="669177">
                <a:tc>
                  <a:txBody>
                    <a:bodyPr/>
                    <a:lstStyle/>
                    <a:p>
                      <a:pPr algn="l" fontAlgn="ctr">
                        <a:buNone/>
                      </a:pPr>
                      <a:r>
                        <a:rPr lang="en-GB" sz="1400" b="0" u="sng" strike="noStrike" dirty="0">
                          <a:solidFill>
                            <a:schemeClr val="tx1"/>
                          </a:solidFill>
                          <a:effectLst/>
                          <a:hlinkClick r:id="rId9">
                            <a:extLst>
                              <a:ext uri="{A12FA001-AC4F-418D-AE19-62706E023703}">
                                <ahyp:hlinkClr xmlns:ahyp="http://schemas.microsoft.com/office/drawing/2018/hyperlinkcolor" val="tx"/>
                              </a:ext>
                            </a:extLst>
                          </a:hlinkClick>
                        </a:rPr>
                        <a:t>Commission Implementing Regulation (EU) 2025/2526 of 16 December 2025 amending Implementing Regulation (EU) 2023/2713 to correct the designation of an </a:t>
                      </a:r>
                      <a:r>
                        <a:rPr lang="en-GB" sz="1400" b="1" u="sng" strike="noStrike" dirty="0">
                          <a:solidFill>
                            <a:schemeClr val="tx1"/>
                          </a:solidFill>
                          <a:effectLst/>
                          <a:hlinkClick r:id="rId9">
                            <a:extLst>
                              <a:ext uri="{A12FA001-AC4F-418D-AE19-62706E023703}">
                                <ahyp:hlinkClr xmlns:ahyp="http://schemas.microsoft.com/office/drawing/2018/hyperlinkcolor" val="tx"/>
                              </a:ext>
                            </a:extLst>
                          </a:hlinkClick>
                        </a:rPr>
                        <a:t>EU reference laboratory </a:t>
                      </a:r>
                      <a:r>
                        <a:rPr lang="en-GB" sz="1400" b="0" u="sng" strike="noStrike" dirty="0">
                          <a:solidFill>
                            <a:schemeClr val="tx1"/>
                          </a:solidFill>
                          <a:effectLst/>
                          <a:hlinkClick r:id="rId9">
                            <a:extLst>
                              <a:ext uri="{A12FA001-AC4F-418D-AE19-62706E023703}">
                                <ahyp:hlinkClr xmlns:ahyp="http://schemas.microsoft.com/office/drawing/2018/hyperlinkcolor" val="tx"/>
                              </a:ext>
                            </a:extLst>
                          </a:hlinkClick>
                        </a:rPr>
                        <a:t>and to designate European Union reference laboratories for in vitro diagnostic medical devices intended for detection or quantification of markers of </a:t>
                      </a:r>
                      <a:r>
                        <a:rPr lang="en-GB" sz="1400" b="1" u="sng" strike="noStrike" dirty="0">
                          <a:solidFill>
                            <a:schemeClr val="tx1"/>
                          </a:solidFill>
                          <a:effectLst/>
                          <a:hlinkClick r:id="rId9">
                            <a:extLst>
                              <a:ext uri="{A12FA001-AC4F-418D-AE19-62706E023703}">
                                <ahyp:hlinkClr xmlns:ahyp="http://schemas.microsoft.com/office/drawing/2018/hyperlinkcolor" val="tx"/>
                              </a:ext>
                            </a:extLst>
                          </a:hlinkClick>
                        </a:rPr>
                        <a:t>parasite infection </a:t>
                      </a:r>
                      <a:r>
                        <a:rPr lang="en-GB" sz="1400" b="0" u="sng" strike="noStrike" dirty="0">
                          <a:solidFill>
                            <a:schemeClr val="tx1"/>
                          </a:solidFill>
                          <a:effectLst/>
                          <a:hlinkClick r:id="rId9">
                            <a:extLst>
                              <a:ext uri="{A12FA001-AC4F-418D-AE19-62706E023703}">
                                <ahyp:hlinkClr xmlns:ahyp="http://schemas.microsoft.com/office/drawing/2018/hyperlinkcolor" val="tx"/>
                              </a:ext>
                            </a:extLst>
                          </a:hlinkClick>
                        </a:rPr>
                        <a:t>and detection of </a:t>
                      </a:r>
                      <a:r>
                        <a:rPr lang="en-GB" sz="1400" b="1" u="sng" strike="noStrike" dirty="0">
                          <a:solidFill>
                            <a:schemeClr val="tx1"/>
                          </a:solidFill>
                          <a:effectLst/>
                          <a:hlinkClick r:id="rId9">
                            <a:extLst>
                              <a:ext uri="{A12FA001-AC4F-418D-AE19-62706E023703}">
                                <ahyp:hlinkClr xmlns:ahyp="http://schemas.microsoft.com/office/drawing/2018/hyperlinkcolor" val="tx"/>
                              </a:ext>
                            </a:extLst>
                          </a:hlinkClick>
                        </a:rPr>
                        <a:t>blood grouping markers</a:t>
                      </a:r>
                      <a:endParaRPr lang="en-GB" sz="1400" b="1"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921500225"/>
                  </a:ext>
                </a:extLst>
              </a:tr>
              <a:tr h="299957">
                <a:tc>
                  <a:txBody>
                    <a:bodyPr/>
                    <a:lstStyle/>
                    <a:p>
                      <a:pPr algn="l" fontAlgn="ctr">
                        <a:buNone/>
                      </a:pPr>
                      <a:r>
                        <a:rPr lang="en-GB" sz="1400" b="0" u="sng" strike="noStrike" dirty="0">
                          <a:solidFill>
                            <a:schemeClr val="tx1"/>
                          </a:solidFill>
                          <a:effectLst/>
                          <a:hlinkClick r:id="rId10">
                            <a:extLst>
                              <a:ext uri="{A12FA001-AC4F-418D-AE19-62706E023703}">
                                <ahyp:hlinkClr xmlns:ahyp="http://schemas.microsoft.com/office/drawing/2018/hyperlinkcolor" val="tx"/>
                              </a:ext>
                            </a:extLst>
                          </a:hlinkClick>
                        </a:rPr>
                        <a:t>New report on </a:t>
                      </a:r>
                      <a:r>
                        <a:rPr lang="en-GB" sz="1400" b="1" u="sng" strike="noStrike" dirty="0">
                          <a:solidFill>
                            <a:schemeClr val="tx1"/>
                          </a:solidFill>
                          <a:effectLst/>
                          <a:hlinkClick r:id="rId10">
                            <a:extLst>
                              <a:ext uri="{A12FA001-AC4F-418D-AE19-62706E023703}">
                                <ahyp:hlinkClr xmlns:ahyp="http://schemas.microsoft.com/office/drawing/2018/hyperlinkcolor" val="tx"/>
                              </a:ext>
                            </a:extLst>
                          </a:hlinkClick>
                        </a:rPr>
                        <a:t>Emerging Health Technologies </a:t>
                      </a:r>
                      <a:endParaRPr lang="en-GB" sz="1400" b="1"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3948057512"/>
                  </a:ext>
                </a:extLst>
              </a:tr>
              <a:tr h="299957">
                <a:tc>
                  <a:txBody>
                    <a:bodyPr/>
                    <a:lstStyle/>
                    <a:p>
                      <a:pPr algn="l" fontAlgn="ctr">
                        <a:buNone/>
                      </a:pPr>
                      <a:r>
                        <a:rPr lang="en-GB" sz="1400" b="0" u="sng" strike="noStrike" dirty="0">
                          <a:solidFill>
                            <a:schemeClr val="tx1"/>
                          </a:solidFill>
                          <a:effectLst/>
                          <a:hlinkClick r:id="rId11">
                            <a:extLst>
                              <a:ext uri="{A12FA001-AC4F-418D-AE19-62706E023703}">
                                <ahyp:hlinkClr xmlns:ahyp="http://schemas.microsoft.com/office/drawing/2018/hyperlinkcolor" val="tx"/>
                              </a:ext>
                            </a:extLst>
                          </a:hlinkClick>
                        </a:rPr>
                        <a:t>Health Technology Assessment: New Opportunity to Apply for </a:t>
                      </a:r>
                      <a:r>
                        <a:rPr lang="en-GB" sz="1400" b="1" u="sng" strike="noStrike" dirty="0">
                          <a:solidFill>
                            <a:schemeClr val="tx1"/>
                          </a:solidFill>
                          <a:effectLst/>
                          <a:hlinkClick r:id="rId11">
                            <a:extLst>
                              <a:ext uri="{A12FA001-AC4F-418D-AE19-62706E023703}">
                                <ahyp:hlinkClr xmlns:ahyp="http://schemas.microsoft.com/office/drawing/2018/hyperlinkcolor" val="tx"/>
                              </a:ext>
                            </a:extLst>
                          </a:hlinkClick>
                        </a:rPr>
                        <a:t>Joint Scientific Consultations </a:t>
                      </a:r>
                      <a:endParaRPr lang="en-GB" sz="1400" b="1"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539772933"/>
                  </a:ext>
                </a:extLst>
              </a:tr>
            </a:tbl>
          </a:graphicData>
        </a:graphic>
      </p:graphicFrame>
    </p:spTree>
    <p:extLst>
      <p:ext uri="{BB962C8B-B14F-4D97-AF65-F5344CB8AC3E}">
        <p14:creationId xmlns:p14="http://schemas.microsoft.com/office/powerpoint/2010/main" val="503510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2D630-F560-2750-3CC4-A414DD44B61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638F830-6A08-56A8-BD1E-A415B6A9DBD7}"/>
              </a:ext>
            </a:extLst>
          </p:cNvPr>
          <p:cNvSpPr>
            <a:spLocks noGrp="1"/>
          </p:cNvSpPr>
          <p:nvPr>
            <p:ph type="body" sz="quarter" idx="10"/>
          </p:nvPr>
        </p:nvSpPr>
        <p:spPr/>
        <p:txBody>
          <a:bodyPr/>
          <a:lstStyle/>
          <a:p>
            <a:r>
              <a:rPr lang="en-US" sz="2400" dirty="0"/>
              <a:t>EU NEWS  - European Commission and Team NB</a:t>
            </a:r>
          </a:p>
        </p:txBody>
      </p:sp>
      <p:graphicFrame>
        <p:nvGraphicFramePr>
          <p:cNvPr id="5" name="Table 4">
            <a:extLst>
              <a:ext uri="{FF2B5EF4-FFF2-40B4-BE49-F238E27FC236}">
                <a16:creationId xmlns:a16="http://schemas.microsoft.com/office/drawing/2014/main" id="{B05506A3-87F2-912F-EC00-AC29B86FAB86}"/>
              </a:ext>
            </a:extLst>
          </p:cNvPr>
          <p:cNvGraphicFramePr>
            <a:graphicFrameLocks noGrp="1"/>
          </p:cNvGraphicFramePr>
          <p:nvPr>
            <p:extLst>
              <p:ext uri="{D42A27DB-BD31-4B8C-83A1-F6EECF244321}">
                <p14:modId xmlns:p14="http://schemas.microsoft.com/office/powerpoint/2010/main" val="1338368421"/>
              </p:ext>
            </p:extLst>
          </p:nvPr>
        </p:nvGraphicFramePr>
        <p:xfrm>
          <a:off x="555694" y="936488"/>
          <a:ext cx="11053209" cy="4682433"/>
        </p:xfrm>
        <a:graphic>
          <a:graphicData uri="http://schemas.openxmlformats.org/drawingml/2006/table">
            <a:tbl>
              <a:tblPr>
                <a:tableStyleId>{8A107856-5554-42FB-B03E-39F5DBC370BA}</a:tableStyleId>
              </a:tblPr>
              <a:tblGrid>
                <a:gridCol w="11053209">
                  <a:extLst>
                    <a:ext uri="{9D8B030D-6E8A-4147-A177-3AD203B41FA5}">
                      <a16:colId xmlns:a16="http://schemas.microsoft.com/office/drawing/2014/main" val="1069533904"/>
                    </a:ext>
                  </a:extLst>
                </a:gridCol>
              </a:tblGrid>
              <a:tr h="278152">
                <a:tc>
                  <a:txBody>
                    <a:bodyPr/>
                    <a:lstStyle/>
                    <a:p>
                      <a:pPr algn="l" fontAlgn="ctr">
                        <a:buNone/>
                      </a:pPr>
                      <a:r>
                        <a:rPr lang="en-GB" sz="1600" b="1" u="none" strike="noStrike" dirty="0">
                          <a:solidFill>
                            <a:schemeClr val="tx1"/>
                          </a:solidFill>
                          <a:effectLst/>
                        </a:rPr>
                        <a:t>MDR and IVDR simplification</a:t>
                      </a:r>
                      <a:endParaRPr lang="en-GB" sz="1600" b="1" i="0" u="none" strike="noStrike" dirty="0">
                        <a:solidFill>
                          <a:schemeClr val="tx1"/>
                        </a:solidFill>
                        <a:effectLst/>
                        <a:latin typeface="Calibri" panose="020F0502020204030204" pitchFamily="34" charset="0"/>
                      </a:endParaRPr>
                    </a:p>
                  </a:txBody>
                  <a:tcPr marL="3740" marR="3740" marT="3740" marB="0" anchor="ctr">
                    <a:solidFill>
                      <a:schemeClr val="bg2">
                        <a:lumMod val="20000"/>
                        <a:lumOff val="80000"/>
                      </a:schemeClr>
                    </a:solidFill>
                  </a:tcPr>
                </a:tc>
                <a:extLst>
                  <a:ext uri="{0D108BD9-81ED-4DB2-BD59-A6C34878D82A}">
                    <a16:rowId xmlns:a16="http://schemas.microsoft.com/office/drawing/2014/main" val="2925241806"/>
                  </a:ext>
                </a:extLst>
              </a:tr>
              <a:tr h="1362343">
                <a:tc>
                  <a:txBody>
                    <a:bodyPr/>
                    <a:lstStyle/>
                    <a:p>
                      <a:pPr algn="l" fontAlgn="ctr">
                        <a:buNone/>
                      </a:pPr>
                      <a:r>
                        <a:rPr lang="en-GB" sz="1600" b="0" u="sng" strike="noStrike" dirty="0">
                          <a:solidFill>
                            <a:schemeClr val="tx1"/>
                          </a:solidFill>
                          <a:effectLst/>
                          <a:hlinkClick r:id="rId2">
                            <a:extLst>
                              <a:ext uri="{A12FA001-AC4F-418D-AE19-62706E023703}">
                                <ahyp:hlinkClr xmlns:ahyp="http://schemas.microsoft.com/office/drawing/2018/hyperlinkcolor" val="tx"/>
                              </a:ext>
                            </a:extLst>
                          </a:hlinkClick>
                        </a:rPr>
                        <a:t>Proposal for a Regulation of the European Parliament and of the Council amending Regulations (EU) 2017/745 and (EU) 2017/746 as regards </a:t>
                      </a:r>
                      <a:r>
                        <a:rPr lang="en-GB" sz="1600" b="1" u="sng" strike="noStrike" dirty="0">
                          <a:solidFill>
                            <a:schemeClr val="tx1"/>
                          </a:solidFill>
                          <a:effectLst/>
                          <a:hlinkClick r:id="rId2">
                            <a:extLst>
                              <a:ext uri="{A12FA001-AC4F-418D-AE19-62706E023703}">
                                <ahyp:hlinkClr xmlns:ahyp="http://schemas.microsoft.com/office/drawing/2018/hyperlinkcolor" val="tx"/>
                              </a:ext>
                            </a:extLst>
                          </a:hlinkClick>
                        </a:rPr>
                        <a:t>simplifying and reducing the burden of the rules on medical devices and in vitro diagnostic medical devices</a:t>
                      </a:r>
                      <a:r>
                        <a:rPr lang="en-GB" sz="1600" b="0" u="sng" strike="noStrike" dirty="0">
                          <a:solidFill>
                            <a:schemeClr val="tx1"/>
                          </a:solidFill>
                          <a:effectLst/>
                          <a:hlinkClick r:id="rId2">
                            <a:extLst>
                              <a:ext uri="{A12FA001-AC4F-418D-AE19-62706E023703}">
                                <ahyp:hlinkClr xmlns:ahyp="http://schemas.microsoft.com/office/drawing/2018/hyperlinkcolor" val="tx"/>
                              </a:ext>
                            </a:extLst>
                          </a:hlinkClick>
                        </a:rPr>
                        <a:t>, and amending Regulation (EU) 2022/123 as regards the support of the European Medicines Agency for the expert panels on medical devices and Regulation (EU) 2024/1689 as regards the list of Union harmonisation legislation referred to in its Annex I</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1886287055"/>
                  </a:ext>
                </a:extLst>
              </a:tr>
              <a:tr h="278152">
                <a:tc>
                  <a:txBody>
                    <a:bodyPr/>
                    <a:lstStyle/>
                    <a:p>
                      <a:pPr algn="l" fontAlgn="ctr">
                        <a:buNone/>
                      </a:pPr>
                      <a:r>
                        <a:rPr lang="en-GB" sz="1600" b="1" u="sng" strike="noStrike" dirty="0">
                          <a:solidFill>
                            <a:schemeClr val="tx1"/>
                          </a:solidFill>
                          <a:effectLst/>
                          <a:hlinkClick r:id="rId3">
                            <a:extLst>
                              <a:ext uri="{A12FA001-AC4F-418D-AE19-62706E023703}">
                                <ahyp:hlinkClr xmlns:ahyp="http://schemas.microsoft.com/office/drawing/2018/hyperlinkcolor" val="tx"/>
                              </a:ext>
                            </a:extLst>
                          </a:hlinkClick>
                        </a:rPr>
                        <a:t>Questions and answers </a:t>
                      </a:r>
                      <a:r>
                        <a:rPr lang="en-GB" sz="1600" b="0" u="sng" strike="noStrike" dirty="0">
                          <a:solidFill>
                            <a:schemeClr val="tx1"/>
                          </a:solidFill>
                          <a:effectLst/>
                          <a:hlinkClick r:id="rId3">
                            <a:extLst>
                              <a:ext uri="{A12FA001-AC4F-418D-AE19-62706E023703}">
                                <ahyp:hlinkClr xmlns:ahyp="http://schemas.microsoft.com/office/drawing/2018/hyperlinkcolor" val="tx"/>
                              </a:ext>
                            </a:extLst>
                          </a:hlinkClick>
                        </a:rPr>
                        <a:t>on simpler and more effective rules for medical devices</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3007969202"/>
                  </a:ext>
                </a:extLst>
              </a:tr>
              <a:tr h="547437">
                <a:tc>
                  <a:txBody>
                    <a:bodyPr/>
                    <a:lstStyle/>
                    <a:p>
                      <a:pPr algn="l" fontAlgn="ctr">
                        <a:buNone/>
                      </a:pPr>
                      <a:r>
                        <a:rPr lang="en-GB" sz="1600" b="1" u="sng" strike="noStrike" dirty="0">
                          <a:solidFill>
                            <a:schemeClr val="tx1"/>
                          </a:solidFill>
                          <a:effectLst/>
                          <a:hlinkClick r:id="rId4">
                            <a:extLst>
                              <a:ext uri="{A12FA001-AC4F-418D-AE19-62706E023703}">
                                <ahyp:hlinkClr xmlns:ahyp="http://schemas.microsoft.com/office/drawing/2018/hyperlinkcolor" val="tx"/>
                              </a:ext>
                            </a:extLst>
                          </a:hlinkClick>
                        </a:rPr>
                        <a:t>Evaluation</a:t>
                      </a:r>
                      <a:r>
                        <a:rPr lang="en-GB" sz="1600" b="0" u="sng" strike="noStrike" dirty="0">
                          <a:solidFill>
                            <a:schemeClr val="tx1"/>
                          </a:solidFill>
                          <a:effectLst/>
                          <a:hlinkClick r:id="rId4">
                            <a:extLst>
                              <a:ext uri="{A12FA001-AC4F-418D-AE19-62706E023703}">
                                <ahyp:hlinkClr xmlns:ahyp="http://schemas.microsoft.com/office/drawing/2018/hyperlinkcolor" val="tx"/>
                              </a:ext>
                            </a:extLst>
                          </a:hlinkClick>
                        </a:rPr>
                        <a:t> of medical and diagnostic device regulations for the proposal to simplify and lessen regulatory burdens</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2216915887"/>
                  </a:ext>
                </a:extLst>
              </a:tr>
              <a:tr h="278152">
                <a:tc>
                  <a:txBody>
                    <a:bodyPr/>
                    <a:lstStyle/>
                    <a:p>
                      <a:pPr algn="l" fontAlgn="ctr">
                        <a:buNone/>
                      </a:pPr>
                      <a:r>
                        <a:rPr lang="en-GB" sz="1600" b="1" u="sng" strike="noStrike" dirty="0">
                          <a:solidFill>
                            <a:schemeClr val="tx1"/>
                          </a:solidFill>
                          <a:effectLst/>
                          <a:hlinkClick r:id="rId5">
                            <a:extLst>
                              <a:ext uri="{A12FA001-AC4F-418D-AE19-62706E023703}">
                                <ahyp:hlinkClr xmlns:ahyp="http://schemas.microsoft.com/office/drawing/2018/hyperlinkcolor" val="tx"/>
                              </a:ext>
                            </a:extLst>
                          </a:hlinkClick>
                        </a:rPr>
                        <a:t>Factsheet</a:t>
                      </a:r>
                      <a:r>
                        <a:rPr lang="en-GB" sz="1600" b="0" u="sng" strike="noStrike" dirty="0">
                          <a:solidFill>
                            <a:schemeClr val="tx1"/>
                          </a:solidFill>
                          <a:effectLst/>
                          <a:hlinkClick r:id="rId5">
                            <a:extLst>
                              <a:ext uri="{A12FA001-AC4F-418D-AE19-62706E023703}">
                                <ahyp:hlinkClr xmlns:ahyp="http://schemas.microsoft.com/office/drawing/2018/hyperlinkcolor" val="tx"/>
                              </a:ext>
                            </a:extLst>
                          </a:hlinkClick>
                        </a:rPr>
                        <a:t> - Better rules for medical devices, better outcomes for EU patients</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3752921939"/>
                  </a:ext>
                </a:extLst>
              </a:tr>
              <a:tr h="278152">
                <a:tc>
                  <a:txBody>
                    <a:bodyPr/>
                    <a:lstStyle/>
                    <a:p>
                      <a:pPr algn="l" fontAlgn="ctr">
                        <a:buNone/>
                      </a:pPr>
                      <a:r>
                        <a:rPr lang="en-GB" sz="1400" b="1" u="none" strike="noStrike" dirty="0">
                          <a:solidFill>
                            <a:schemeClr val="tx1"/>
                          </a:solidFill>
                          <a:effectLst/>
                        </a:rPr>
                        <a:t>TEAM NB</a:t>
                      </a:r>
                      <a:endParaRPr lang="en-GB" sz="1400" b="1" i="0" u="none" strike="noStrike" dirty="0">
                        <a:solidFill>
                          <a:schemeClr val="tx1"/>
                        </a:solidFill>
                        <a:effectLst/>
                        <a:latin typeface="Calibri" panose="020F0502020204030204" pitchFamily="34" charset="0"/>
                      </a:endParaRPr>
                    </a:p>
                  </a:txBody>
                  <a:tcPr marL="6350" marR="6350" marT="6350" marB="0" anchor="ctr">
                    <a:solidFill>
                      <a:schemeClr val="bg2">
                        <a:lumMod val="20000"/>
                        <a:lumOff val="80000"/>
                      </a:schemeClr>
                    </a:solidFill>
                  </a:tcPr>
                </a:tc>
                <a:extLst>
                  <a:ext uri="{0D108BD9-81ED-4DB2-BD59-A6C34878D82A}">
                    <a16:rowId xmlns:a16="http://schemas.microsoft.com/office/drawing/2014/main" val="2934263134"/>
                  </a:ext>
                </a:extLst>
              </a:tr>
              <a:tr h="278152">
                <a:tc>
                  <a:txBody>
                    <a:bodyPr/>
                    <a:lstStyle/>
                    <a:p>
                      <a:pPr algn="l" fontAlgn="ctr">
                        <a:buNone/>
                      </a:pPr>
                      <a:r>
                        <a:rPr lang="en-GB" sz="1400" b="0" u="sng" strike="noStrike" dirty="0">
                          <a:solidFill>
                            <a:schemeClr val="tx1"/>
                          </a:solidFill>
                          <a:effectLst/>
                          <a:hlinkClick r:id="rId6">
                            <a:extLst>
                              <a:ext uri="{A12FA001-AC4F-418D-AE19-62706E023703}">
                                <ahyp:hlinkClr xmlns:ahyp="http://schemas.microsoft.com/office/drawing/2018/hyperlinkcolor" val="tx"/>
                              </a:ext>
                            </a:extLst>
                          </a:hlinkClick>
                        </a:rPr>
                        <a:t>Team-NB full Position Paper on </a:t>
                      </a:r>
                      <a:r>
                        <a:rPr lang="en-GB" sz="1400" b="1" u="sng" strike="noStrike" dirty="0">
                          <a:solidFill>
                            <a:schemeClr val="tx1"/>
                          </a:solidFill>
                          <a:effectLst/>
                          <a:hlinkClick r:id="rId6">
                            <a:extLst>
                              <a:ext uri="{A12FA001-AC4F-418D-AE19-62706E023703}">
                                <ahyp:hlinkClr xmlns:ahyp="http://schemas.microsoft.com/office/drawing/2018/hyperlinkcolor" val="tx"/>
                              </a:ext>
                            </a:extLst>
                          </a:hlinkClick>
                        </a:rPr>
                        <a:t>Annex VII </a:t>
                      </a:r>
                      <a:r>
                        <a:rPr lang="en-GB" sz="1400" b="0" u="sng" strike="noStrike" dirty="0">
                          <a:solidFill>
                            <a:schemeClr val="tx1"/>
                          </a:solidFill>
                          <a:effectLst/>
                          <a:hlinkClick r:id="rId6">
                            <a:extLst>
                              <a:ext uri="{A12FA001-AC4F-418D-AE19-62706E023703}">
                                <ahyp:hlinkClr xmlns:ahyp="http://schemas.microsoft.com/office/drawing/2018/hyperlinkcolor" val="tx"/>
                              </a:ext>
                            </a:extLst>
                          </a:hlinkClick>
                        </a:rPr>
                        <a:t>– Implementing Regulation Draft</a:t>
                      </a:r>
                      <a:endParaRPr lang="en-GB" sz="1400" b="0" i="0" u="sng" strike="noStrike" dirty="0">
                        <a:solidFill>
                          <a:schemeClr val="tx1"/>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081931658"/>
                  </a:ext>
                </a:extLst>
              </a:tr>
              <a:tr h="278152">
                <a:tc>
                  <a:txBody>
                    <a:bodyPr/>
                    <a:lstStyle/>
                    <a:p>
                      <a:pPr algn="l" fontAlgn="ctr">
                        <a:buNone/>
                      </a:pPr>
                      <a:r>
                        <a:rPr lang="en-GB" sz="1400" b="0" u="sng" strike="noStrike" dirty="0">
                          <a:solidFill>
                            <a:schemeClr val="tx1"/>
                          </a:solidFill>
                          <a:effectLst/>
                          <a:hlinkClick r:id="rId7">
                            <a:extLst>
                              <a:ext uri="{A12FA001-AC4F-418D-AE19-62706E023703}">
                                <ahyp:hlinkClr xmlns:ahyp="http://schemas.microsoft.com/office/drawing/2018/hyperlinkcolor" val="tx"/>
                              </a:ext>
                            </a:extLst>
                          </a:hlinkClick>
                        </a:rPr>
                        <a:t>TEAM NB Position Paper on </a:t>
                      </a:r>
                      <a:r>
                        <a:rPr lang="en-GB" sz="1400" b="1" u="sng" strike="noStrike" dirty="0">
                          <a:solidFill>
                            <a:schemeClr val="tx1"/>
                          </a:solidFill>
                          <a:effectLst/>
                          <a:hlinkClick r:id="rId7">
                            <a:extLst>
                              <a:ext uri="{A12FA001-AC4F-418D-AE19-62706E023703}">
                                <ahyp:hlinkClr xmlns:ahyp="http://schemas.microsoft.com/office/drawing/2018/hyperlinkcolor" val="tx"/>
                              </a:ext>
                            </a:extLst>
                          </a:hlinkClick>
                        </a:rPr>
                        <a:t>SARS-CoV-2 test down-classification </a:t>
                      </a:r>
                      <a:r>
                        <a:rPr lang="en-GB" sz="1400" b="0" u="sng" strike="noStrike" dirty="0">
                          <a:solidFill>
                            <a:schemeClr val="tx1"/>
                          </a:solidFill>
                          <a:effectLst/>
                          <a:hlinkClick r:id="rId7">
                            <a:extLst>
                              <a:ext uri="{A12FA001-AC4F-418D-AE19-62706E023703}">
                                <ahyp:hlinkClr xmlns:ahyp="http://schemas.microsoft.com/office/drawing/2018/hyperlinkcolor" val="tx"/>
                              </a:ext>
                            </a:extLst>
                          </a:hlinkClick>
                        </a:rPr>
                        <a:t>V1</a:t>
                      </a:r>
                      <a:endParaRPr lang="en-GB" sz="1400" b="0" i="0" u="sng" strike="noStrike" dirty="0">
                        <a:solidFill>
                          <a:schemeClr val="tx1"/>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22796040"/>
                  </a:ext>
                </a:extLst>
              </a:tr>
              <a:tr h="278152">
                <a:tc>
                  <a:txBody>
                    <a:bodyPr/>
                    <a:lstStyle/>
                    <a:p>
                      <a:pPr algn="l" fontAlgn="ctr">
                        <a:buNone/>
                      </a:pPr>
                      <a:r>
                        <a:rPr lang="en-GB" sz="1600" b="1" u="none" strike="noStrike" dirty="0">
                          <a:solidFill>
                            <a:schemeClr val="tx1"/>
                          </a:solidFill>
                          <a:effectLst/>
                        </a:rPr>
                        <a:t>MDCG published guidance</a:t>
                      </a:r>
                      <a:endParaRPr lang="en-GB" sz="1600" b="1" i="0" u="none"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975950977"/>
                  </a:ext>
                </a:extLst>
              </a:tr>
              <a:tr h="547437">
                <a:tc>
                  <a:txBody>
                    <a:bodyPr/>
                    <a:lstStyle/>
                    <a:p>
                      <a:pPr algn="l" fontAlgn="ctr">
                        <a:buNone/>
                      </a:pPr>
                      <a:r>
                        <a:rPr lang="en-GB" sz="1600" b="1" u="sng" strike="noStrike" dirty="0">
                          <a:solidFill>
                            <a:schemeClr val="tx1"/>
                          </a:solidFill>
                          <a:effectLst/>
                          <a:hlinkClick r:id="rId8">
                            <a:extLst>
                              <a:ext uri="{A12FA001-AC4F-418D-AE19-62706E023703}">
                                <ahyp:hlinkClr xmlns:ahyp="http://schemas.microsoft.com/office/drawing/2018/hyperlinkcolor" val="tx"/>
                              </a:ext>
                            </a:extLst>
                          </a:hlinkClick>
                        </a:rPr>
                        <a:t>MDCG 2025–10: </a:t>
                      </a:r>
                      <a:r>
                        <a:rPr lang="en-GB" sz="1600" b="0" u="sng" strike="noStrike" dirty="0">
                          <a:solidFill>
                            <a:schemeClr val="tx1"/>
                          </a:solidFill>
                          <a:effectLst/>
                          <a:hlinkClick r:id="rId8">
                            <a:extLst>
                              <a:ext uri="{A12FA001-AC4F-418D-AE19-62706E023703}">
                                <ahyp:hlinkClr xmlns:ahyp="http://schemas.microsoft.com/office/drawing/2018/hyperlinkcolor" val="tx"/>
                              </a:ext>
                            </a:extLst>
                          </a:hlinkClick>
                        </a:rPr>
                        <a:t>Guidance on post-market surveillance of medical devices and in vitro diagnostic medical devices (December 2025)</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3005813948"/>
                  </a:ext>
                </a:extLst>
              </a:tr>
              <a:tr h="2781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600" b="1" u="sng" strike="noStrike" dirty="0">
                          <a:solidFill>
                            <a:schemeClr val="tx1"/>
                          </a:solidFill>
                          <a:effectLst/>
                          <a:hlinkClick r:id="rId9">
                            <a:extLst>
                              <a:ext uri="{A12FA001-AC4F-418D-AE19-62706E023703}">
                                <ahyp:hlinkClr xmlns:ahyp="http://schemas.microsoft.com/office/drawing/2018/hyperlinkcolor" val="tx"/>
                              </a:ext>
                            </a:extLst>
                          </a:hlinkClick>
                        </a:rPr>
                        <a:t>MDCG 2025-9 </a:t>
                      </a:r>
                      <a:r>
                        <a:rPr lang="en-GB" sz="1600" b="0" u="sng" strike="noStrike" dirty="0">
                          <a:solidFill>
                            <a:schemeClr val="tx1"/>
                          </a:solidFill>
                          <a:effectLst/>
                          <a:hlinkClick r:id="rId9">
                            <a:extLst>
                              <a:ext uri="{A12FA001-AC4F-418D-AE19-62706E023703}">
                                <ahyp:hlinkClr xmlns:ahyp="http://schemas.microsoft.com/office/drawing/2018/hyperlinkcolor" val="tx"/>
                              </a:ext>
                            </a:extLst>
                          </a:hlinkClick>
                        </a:rPr>
                        <a:t>Guidance on Breakthrough Devices (</a:t>
                      </a:r>
                      <a:r>
                        <a:rPr lang="en-GB" sz="1600" b="0" u="sng" strike="noStrike" dirty="0" err="1">
                          <a:solidFill>
                            <a:schemeClr val="tx1"/>
                          </a:solidFill>
                          <a:effectLst/>
                          <a:hlinkClick r:id="rId9">
                            <a:extLst>
                              <a:ext uri="{A12FA001-AC4F-418D-AE19-62706E023703}">
                                <ahyp:hlinkClr xmlns:ahyp="http://schemas.microsoft.com/office/drawing/2018/hyperlinkcolor" val="tx"/>
                              </a:ext>
                            </a:extLst>
                          </a:hlinkClick>
                        </a:rPr>
                        <a:t>BtX</a:t>
                      </a:r>
                      <a:r>
                        <a:rPr lang="en-GB" sz="1600" b="0" u="sng" strike="noStrike" dirty="0">
                          <a:solidFill>
                            <a:schemeClr val="tx1"/>
                          </a:solidFill>
                          <a:effectLst/>
                          <a:hlinkClick r:id="rId9">
                            <a:extLst>
                              <a:ext uri="{A12FA001-AC4F-418D-AE19-62706E023703}">
                                <ahyp:hlinkClr xmlns:ahyp="http://schemas.microsoft.com/office/drawing/2018/hyperlinkcolor" val="tx"/>
                              </a:ext>
                            </a:extLst>
                          </a:hlinkClick>
                        </a:rPr>
                        <a:t>) under Regulations 2017/745 &amp; 2017/746</a:t>
                      </a:r>
                      <a:endParaRPr lang="en-GB" sz="1600" b="0" i="0" u="sng" strike="noStrike" dirty="0">
                        <a:solidFill>
                          <a:schemeClr val="tx1"/>
                        </a:solidFill>
                        <a:effectLst/>
                        <a:latin typeface="Calibri" panose="020F0502020204030204" pitchFamily="34" charset="0"/>
                      </a:endParaRPr>
                    </a:p>
                  </a:txBody>
                  <a:tcPr marL="3740" marR="3740" marT="3740" marB="0" anchor="ctr"/>
                </a:tc>
                <a:extLst>
                  <a:ext uri="{0D108BD9-81ED-4DB2-BD59-A6C34878D82A}">
                    <a16:rowId xmlns:a16="http://schemas.microsoft.com/office/drawing/2014/main" val="4129039854"/>
                  </a:ext>
                </a:extLst>
              </a:tr>
            </a:tbl>
          </a:graphicData>
        </a:graphic>
      </p:graphicFrame>
    </p:spTree>
    <p:extLst>
      <p:ext uri="{BB962C8B-B14F-4D97-AF65-F5344CB8AC3E}">
        <p14:creationId xmlns:p14="http://schemas.microsoft.com/office/powerpoint/2010/main" val="1874022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5C0DF-CD63-3875-16A9-2C20FCADC9A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96027DE-4AD3-BFA1-A44C-5355D8A14D57}"/>
              </a:ext>
            </a:extLst>
          </p:cNvPr>
          <p:cNvSpPr>
            <a:spLocks noGrp="1"/>
          </p:cNvSpPr>
          <p:nvPr>
            <p:ph type="body" sz="quarter" idx="10"/>
          </p:nvPr>
        </p:nvSpPr>
        <p:spPr/>
        <p:txBody>
          <a:bodyPr/>
          <a:lstStyle/>
          <a:p>
            <a:r>
              <a:rPr lang="en-US" sz="2400" dirty="0"/>
              <a:t>EU NEWS – MedTech Europe </a:t>
            </a:r>
          </a:p>
        </p:txBody>
      </p:sp>
      <p:sp>
        <p:nvSpPr>
          <p:cNvPr id="8" name="TextBox 7">
            <a:extLst>
              <a:ext uri="{FF2B5EF4-FFF2-40B4-BE49-F238E27FC236}">
                <a16:creationId xmlns:a16="http://schemas.microsoft.com/office/drawing/2014/main" id="{2075E95F-9B48-1A57-E0AE-8752B897163D}"/>
              </a:ext>
            </a:extLst>
          </p:cNvPr>
          <p:cNvSpPr txBox="1"/>
          <p:nvPr/>
        </p:nvSpPr>
        <p:spPr>
          <a:xfrm>
            <a:off x="515938" y="1035584"/>
            <a:ext cx="4568479" cy="3693319"/>
          </a:xfrm>
          <a:prstGeom prst="rect">
            <a:avLst/>
          </a:prstGeom>
          <a:noFill/>
          <a:ln>
            <a:solidFill>
              <a:schemeClr val="bg1"/>
            </a:solidFill>
          </a:ln>
        </p:spPr>
        <p:txBody>
          <a:bodyPr wrap="square" rtlCol="0">
            <a:spAutoFit/>
          </a:bodyPr>
          <a:lstStyle/>
          <a:p>
            <a:r>
              <a:rPr lang="en-GB" b="1" dirty="0">
                <a:solidFill>
                  <a:schemeClr val="bg1"/>
                </a:solidFill>
                <a:latin typeface="Roboto" panose="02000000000000000000" pitchFamily="2" charset="0"/>
                <a:ea typeface="Roboto" panose="02000000000000000000" pitchFamily="2" charset="0"/>
              </a:rPr>
              <a:t>MedTech Europe</a:t>
            </a:r>
          </a:p>
          <a:p>
            <a:pPr fontAlgn="base"/>
            <a:r>
              <a:rPr lang="en-GB" i="1" dirty="0">
                <a:solidFill>
                  <a:schemeClr val="bg1"/>
                </a:solidFill>
              </a:rPr>
              <a:t>The MedTech Forum 2026</a:t>
            </a:r>
          </a:p>
          <a:p>
            <a:pPr fontAlgn="base"/>
            <a:r>
              <a:rPr lang="en-GB" i="1" dirty="0">
                <a:solidFill>
                  <a:schemeClr val="bg1"/>
                </a:solidFill>
              </a:rPr>
              <a:t> 11.05.2026 - 13.05.2026  Stockholm</a:t>
            </a:r>
          </a:p>
          <a:p>
            <a:pPr fontAlgn="base"/>
            <a:r>
              <a:rPr lang="en-GB" dirty="0">
                <a:solidFill>
                  <a:schemeClr val="bg1"/>
                </a:solidFill>
              </a:rPr>
              <a:t>The MedTech Forum is the largest health and medical technology industry conference in Europe and a key event since 2007.</a:t>
            </a:r>
          </a:p>
          <a:p>
            <a:pPr fontAlgn="base"/>
            <a:endParaRPr lang="en-GB" u="sng" dirty="0">
              <a:solidFill>
                <a:schemeClr val="bg1"/>
              </a:solidFill>
              <a:hlinkClick r:id="rId2">
                <a:extLst>
                  <a:ext uri="{A12FA001-AC4F-418D-AE19-62706E023703}">
                    <ahyp:hlinkClr xmlns:ahyp="http://schemas.microsoft.com/office/drawing/2018/hyperlinkcolor" val="tx"/>
                  </a:ext>
                </a:extLst>
              </a:hlinkClick>
            </a:endParaRPr>
          </a:p>
          <a:p>
            <a:pPr fontAlgn="base"/>
            <a:r>
              <a:rPr lang="en-GB" u="sng" dirty="0">
                <a:solidFill>
                  <a:schemeClr val="bg1"/>
                </a:solidFill>
                <a:hlinkClick r:id="rId2">
                  <a:extLst>
                    <a:ext uri="{A12FA001-AC4F-418D-AE19-62706E023703}">
                      <ahyp:hlinkClr xmlns:ahyp="http://schemas.microsoft.com/office/drawing/2018/hyperlinkcolor" val="tx"/>
                    </a:ext>
                  </a:extLst>
                </a:hlinkClick>
              </a:rPr>
              <a:t>Registrations</a:t>
            </a:r>
            <a:r>
              <a:rPr lang="en-GB" dirty="0">
                <a:solidFill>
                  <a:schemeClr val="bg1"/>
                </a:solidFill>
              </a:rPr>
              <a:t> for the forum are officially open. Benefit from the Early Bird discount until </a:t>
            </a:r>
            <a:r>
              <a:rPr lang="en-GB" b="1" dirty="0">
                <a:solidFill>
                  <a:schemeClr val="bg1"/>
                </a:solidFill>
              </a:rPr>
              <a:t>20 March 2026</a:t>
            </a:r>
            <a:r>
              <a:rPr lang="en-GB" dirty="0">
                <a:solidFill>
                  <a:schemeClr val="bg1"/>
                </a:solidFill>
              </a:rPr>
              <a:t>. </a:t>
            </a:r>
          </a:p>
          <a:p>
            <a:pPr fontAlgn="base"/>
            <a:endParaRPr lang="en-GB" dirty="0">
              <a:solidFill>
                <a:schemeClr val="bg1"/>
              </a:solidFill>
            </a:endParaRPr>
          </a:p>
          <a:p>
            <a:pPr fontAlgn="base"/>
            <a:r>
              <a:rPr lang="en-GB" dirty="0">
                <a:solidFill>
                  <a:schemeClr val="bg1"/>
                </a:solidFill>
              </a:rPr>
              <a:t>For more information, visit the </a:t>
            </a:r>
            <a:r>
              <a:rPr lang="en-GB" u="sng" dirty="0">
                <a:solidFill>
                  <a:schemeClr val="bg1"/>
                </a:solidFill>
                <a:hlinkClick r:id="rId3">
                  <a:extLst>
                    <a:ext uri="{A12FA001-AC4F-418D-AE19-62706E023703}">
                      <ahyp:hlinkClr xmlns:ahyp="http://schemas.microsoft.com/office/drawing/2018/hyperlinkcolor" val="tx"/>
                    </a:ext>
                  </a:extLst>
                </a:hlinkClick>
              </a:rPr>
              <a:t>official website</a:t>
            </a:r>
            <a:r>
              <a:rPr lang="en-GB" dirty="0">
                <a:solidFill>
                  <a:schemeClr val="bg1"/>
                </a:solidFill>
              </a:rPr>
              <a:t>.</a:t>
            </a:r>
          </a:p>
        </p:txBody>
      </p:sp>
      <p:sp>
        <p:nvSpPr>
          <p:cNvPr id="3" name="TextBox 2">
            <a:extLst>
              <a:ext uri="{FF2B5EF4-FFF2-40B4-BE49-F238E27FC236}">
                <a16:creationId xmlns:a16="http://schemas.microsoft.com/office/drawing/2014/main" id="{351BB383-DF5B-4E97-4950-32B790596BB0}"/>
              </a:ext>
            </a:extLst>
          </p:cNvPr>
          <p:cNvSpPr txBox="1"/>
          <p:nvPr/>
        </p:nvSpPr>
        <p:spPr>
          <a:xfrm>
            <a:off x="6475896" y="241702"/>
            <a:ext cx="5580062" cy="2897140"/>
          </a:xfrm>
          <a:prstGeom prst="rect">
            <a:avLst/>
          </a:prstGeom>
          <a:noFill/>
          <a:ln>
            <a:solidFill>
              <a:schemeClr val="bg1"/>
            </a:solidFill>
          </a:ln>
        </p:spPr>
        <p:txBody>
          <a:bodyPr wrap="square" rtlCol="0">
            <a:spAutoFit/>
          </a:bodyPr>
          <a:lstStyle/>
          <a:p>
            <a:pPr>
              <a:lnSpc>
                <a:spcPct val="107000"/>
              </a:lnSpc>
              <a:spcBef>
                <a:spcPts val="800"/>
              </a:spcBef>
              <a:spcAft>
                <a:spcPts val="400"/>
              </a:spcAft>
            </a:pPr>
            <a:r>
              <a:rPr lang="en-GB" b="1" kern="100" dirty="0">
                <a:solidFill>
                  <a:schemeClr val="bg1"/>
                </a:solidFill>
                <a:latin typeface="Roboto" panose="02000000000000000000" pitchFamily="2" charset="0"/>
                <a:ea typeface="Roboto" panose="02000000000000000000" pitchFamily="2" charset="0"/>
                <a:cs typeface="Times New Roman" panose="02020603050405020304" pitchFamily="18" charset="0"/>
                <a:hlinkClick r:id="rId4">
                  <a:extLst>
                    <a:ext uri="{A12FA001-AC4F-418D-AE19-62706E023703}">
                      <ahyp:hlinkClr xmlns:ahyp="http://schemas.microsoft.com/office/drawing/2018/hyperlinkcolor" val="tx"/>
                    </a:ext>
                  </a:extLst>
                </a:hlinkClick>
              </a:rPr>
              <a:t>Implementing act on uniform application of the requirements for Notified Bodies (Annex VII)</a:t>
            </a:r>
            <a:endParaRPr lang="en-GB" b="1" kern="100" dirty="0">
              <a:solidFill>
                <a:schemeClr val="bg1"/>
              </a:solidFill>
              <a:latin typeface="Roboto" panose="02000000000000000000" pitchFamily="2" charset="0"/>
              <a:ea typeface="Roboto" panose="02000000000000000000" pitchFamily="2" charset="0"/>
              <a:cs typeface="Times New Roman" panose="02020603050405020304" pitchFamily="18" charset="0"/>
            </a:endParaRPr>
          </a:p>
          <a:p>
            <a:pPr>
              <a:lnSpc>
                <a:spcPct val="107000"/>
              </a:lnSpc>
              <a:spcBef>
                <a:spcPts val="800"/>
              </a:spcBef>
              <a:spcAft>
                <a:spcPts val="400"/>
              </a:spcAft>
            </a:pPr>
            <a:r>
              <a:rPr lang="en-GB" kern="100" dirty="0">
                <a:solidFill>
                  <a:schemeClr val="bg1"/>
                </a:solidFill>
                <a:latin typeface="Roboto" panose="02000000000000000000" pitchFamily="2" charset="0"/>
                <a:ea typeface="Roboto" panose="02000000000000000000" pitchFamily="2" charset="0"/>
                <a:cs typeface="Times New Roman" panose="02020603050405020304" pitchFamily="18" charset="0"/>
              </a:rPr>
              <a:t>MTE says the draft Implementing Act on Annex VII aligns with many industry priorities, though further clarification is still needed. The Act is part of a broader set of short-term measures that should complement forthcoming MDR and IVDR revisions to support a more workable and reliable regulatory system.</a:t>
            </a:r>
          </a:p>
        </p:txBody>
      </p:sp>
      <p:sp>
        <p:nvSpPr>
          <p:cNvPr id="7" name="TextBox 6">
            <a:extLst>
              <a:ext uri="{FF2B5EF4-FFF2-40B4-BE49-F238E27FC236}">
                <a16:creationId xmlns:a16="http://schemas.microsoft.com/office/drawing/2014/main" id="{AB4C880B-5287-DB2E-A20F-3395AAD33C3E}"/>
              </a:ext>
            </a:extLst>
          </p:cNvPr>
          <p:cNvSpPr txBox="1"/>
          <p:nvPr/>
        </p:nvSpPr>
        <p:spPr>
          <a:xfrm>
            <a:off x="481495" y="4956993"/>
            <a:ext cx="9205843" cy="1621662"/>
          </a:xfrm>
          <a:prstGeom prst="rect">
            <a:avLst/>
          </a:prstGeom>
          <a:noFill/>
          <a:ln>
            <a:solidFill>
              <a:schemeClr val="bg1"/>
            </a:solidFill>
          </a:ln>
        </p:spPr>
        <p:txBody>
          <a:bodyPr wrap="square" rtlCol="0">
            <a:spAutoFit/>
          </a:bodyPr>
          <a:lstStyle/>
          <a:p>
            <a:pPr fontAlgn="base"/>
            <a:r>
              <a:rPr lang="en-GB" b="1" dirty="0">
                <a:solidFill>
                  <a:schemeClr val="bg1"/>
                </a:solidFill>
                <a:hlinkClick r:id="rId5">
                  <a:extLst>
                    <a:ext uri="{A12FA001-AC4F-418D-AE19-62706E023703}">
                      <ahyp:hlinkClr xmlns:ahyp="http://schemas.microsoft.com/office/drawing/2018/hyperlinkcolor" val="tx"/>
                    </a:ext>
                  </a:extLst>
                </a:hlinkClick>
              </a:rPr>
              <a:t>Revision proposal is first step towards fixing Europe’s complex Medical Devices &amp; Diagnostics rules</a:t>
            </a:r>
            <a:endParaRPr lang="en-GB" b="1" dirty="0">
              <a:solidFill>
                <a:schemeClr val="bg1"/>
              </a:solidFill>
            </a:endParaRPr>
          </a:p>
          <a:p>
            <a:pPr>
              <a:lnSpc>
                <a:spcPct val="107000"/>
              </a:lnSpc>
              <a:spcBef>
                <a:spcPts val="800"/>
              </a:spcBef>
              <a:spcAft>
                <a:spcPts val="400"/>
              </a:spcAft>
            </a:pPr>
            <a:r>
              <a:rPr lang="en-GB" kern="100" dirty="0">
                <a:solidFill>
                  <a:schemeClr val="bg1"/>
                </a:solidFill>
                <a:latin typeface="Roboto" panose="02000000000000000000" pitchFamily="2" charset="0"/>
                <a:ea typeface="Roboto" panose="02000000000000000000" pitchFamily="2" charset="0"/>
                <a:cs typeface="Times New Roman" panose="02020603050405020304" pitchFamily="18" charset="0"/>
              </a:rPr>
              <a:t>MTE says the Commission’s 16 December 2025 revision proposal for the MDR and IVDR is an important step toward resolving long standing structural problems, including certification bottlenecks, reduced product availability and pressures on SMEs. </a:t>
            </a:r>
          </a:p>
        </p:txBody>
      </p:sp>
      <p:sp>
        <p:nvSpPr>
          <p:cNvPr id="9" name="TextBox 8">
            <a:extLst>
              <a:ext uri="{FF2B5EF4-FFF2-40B4-BE49-F238E27FC236}">
                <a16:creationId xmlns:a16="http://schemas.microsoft.com/office/drawing/2014/main" id="{614ADF12-D148-3856-79BE-A69427EB7D40}"/>
              </a:ext>
            </a:extLst>
          </p:cNvPr>
          <p:cNvSpPr txBox="1"/>
          <p:nvPr/>
        </p:nvSpPr>
        <p:spPr>
          <a:xfrm>
            <a:off x="5303898" y="3386198"/>
            <a:ext cx="6145979" cy="1323439"/>
          </a:xfrm>
          <a:prstGeom prst="rect">
            <a:avLst/>
          </a:prstGeom>
          <a:noFill/>
          <a:ln>
            <a:solidFill>
              <a:schemeClr val="bg1"/>
            </a:solidFill>
          </a:ln>
        </p:spPr>
        <p:txBody>
          <a:bodyPr wrap="square">
            <a:spAutoFit/>
          </a:bodyPr>
          <a:lstStyle/>
          <a:p>
            <a:r>
              <a:rPr lang="en-GB" sz="1600" b="1" dirty="0">
                <a:solidFill>
                  <a:schemeClr val="bg1"/>
                </a:solidFill>
              </a:rPr>
              <a:t>**Save the date – 24 February 2026, 10–11am**</a:t>
            </a:r>
          </a:p>
          <a:p>
            <a:r>
              <a:rPr lang="en-GB" sz="1600" dirty="0">
                <a:solidFill>
                  <a:schemeClr val="bg1"/>
                </a:solidFill>
              </a:rPr>
              <a:t>EU MDR and IVDR revision proposals are already reshaping EU regulation. In this ABHI webinar, we will explore what these changes could mean for the UK and for ABHI members.</a:t>
            </a:r>
          </a:p>
          <a:p>
            <a:r>
              <a:rPr lang="en-GB" sz="1600" dirty="0">
                <a:solidFill>
                  <a:schemeClr val="bg1"/>
                </a:solidFill>
              </a:rPr>
              <a:t>Joining details will follow soon.</a:t>
            </a:r>
          </a:p>
        </p:txBody>
      </p:sp>
    </p:spTree>
    <p:extLst>
      <p:ext uri="{BB962C8B-B14F-4D97-AF65-F5344CB8AC3E}">
        <p14:creationId xmlns:p14="http://schemas.microsoft.com/office/powerpoint/2010/main" val="663345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068EAE-B146-4034-A6CD-20A9CED423CA}"/>
              </a:ext>
            </a:extLst>
          </p:cNvPr>
          <p:cNvSpPr>
            <a:spLocks noGrp="1"/>
          </p:cNvSpPr>
          <p:nvPr>
            <p:ph type="body" sz="quarter" idx="10"/>
          </p:nvPr>
        </p:nvSpPr>
        <p:spPr/>
        <p:txBody>
          <a:bodyPr/>
          <a:lstStyle/>
          <a:p>
            <a:r>
              <a:rPr lang="en-GB"/>
              <a:t>US NEWS</a:t>
            </a:r>
          </a:p>
        </p:txBody>
      </p:sp>
      <p:pic>
        <p:nvPicPr>
          <p:cNvPr id="4" name="Picture 3" descr="Flag of the United States - Wikipedia">
            <a:extLst>
              <a:ext uri="{FF2B5EF4-FFF2-40B4-BE49-F238E27FC236}">
                <a16:creationId xmlns:a16="http://schemas.microsoft.com/office/drawing/2014/main" id="{482530F7-04FA-4B44-CC6D-85C04529ADD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59773" y="3596748"/>
            <a:ext cx="2160896" cy="1193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6055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7AA5DE-9E6C-CD8B-3A8A-F314FF2A2C2C}"/>
              </a:ext>
            </a:extLst>
          </p:cNvPr>
          <p:cNvSpPr>
            <a:spLocks noGrp="1"/>
          </p:cNvSpPr>
          <p:nvPr>
            <p:ph type="body" sz="quarter" idx="10"/>
          </p:nvPr>
        </p:nvSpPr>
        <p:spPr/>
        <p:txBody>
          <a:bodyPr/>
          <a:lstStyle/>
          <a:p>
            <a:r>
              <a:rPr lang="en-US" sz="3200" dirty="0"/>
              <a:t>US NEWS - </a:t>
            </a:r>
            <a:r>
              <a:rPr lang="en-US" sz="3200" dirty="0" err="1"/>
              <a:t>Advamed</a:t>
            </a:r>
            <a:r>
              <a:rPr lang="en-US" sz="3200" dirty="0"/>
              <a:t> </a:t>
            </a:r>
          </a:p>
        </p:txBody>
      </p:sp>
      <p:sp>
        <p:nvSpPr>
          <p:cNvPr id="8" name="TextBox 7">
            <a:extLst>
              <a:ext uri="{FF2B5EF4-FFF2-40B4-BE49-F238E27FC236}">
                <a16:creationId xmlns:a16="http://schemas.microsoft.com/office/drawing/2014/main" id="{B4BFA9A1-8F65-42A8-8FA4-F2BC55622213}"/>
              </a:ext>
            </a:extLst>
          </p:cNvPr>
          <p:cNvSpPr txBox="1"/>
          <p:nvPr/>
        </p:nvSpPr>
        <p:spPr>
          <a:xfrm>
            <a:off x="515938" y="1187532"/>
            <a:ext cx="10991366" cy="1200329"/>
          </a:xfrm>
          <a:prstGeom prst="rect">
            <a:avLst/>
          </a:prstGeom>
          <a:noFill/>
          <a:ln>
            <a:solidFill>
              <a:schemeClr val="bg1"/>
            </a:solidFill>
          </a:ln>
        </p:spPr>
        <p:txBody>
          <a:bodyPr wrap="square" rtlCol="0">
            <a:spAutoFit/>
          </a:bodyPr>
          <a:lstStyle/>
          <a:p>
            <a:r>
              <a:rPr lang="en-GB" b="1" dirty="0" err="1">
                <a:solidFill>
                  <a:schemeClr val="bg1"/>
                </a:solidFill>
                <a:latin typeface="Roboto" panose="02000000000000000000" pitchFamily="2" charset="0"/>
                <a:ea typeface="Roboto" panose="02000000000000000000" pitchFamily="2" charset="0"/>
                <a:hlinkClick r:id="rId2">
                  <a:extLst>
                    <a:ext uri="{A12FA001-AC4F-418D-AE19-62706E023703}">
                      <ahyp:hlinkClr xmlns:ahyp="http://schemas.microsoft.com/office/drawing/2018/hyperlinkcolor" val="tx"/>
                    </a:ext>
                  </a:extLst>
                </a:hlinkClick>
              </a:rPr>
              <a:t>AdvaMed</a:t>
            </a:r>
            <a:r>
              <a:rPr lang="en-GB" b="1" dirty="0">
                <a:solidFill>
                  <a:schemeClr val="bg1"/>
                </a:solidFill>
                <a:latin typeface="Roboto" panose="02000000000000000000" pitchFamily="2" charset="0"/>
                <a:ea typeface="Roboto" panose="02000000000000000000" pitchFamily="2" charset="0"/>
                <a:hlinkClick r:id="rId2">
                  <a:extLst>
                    <a:ext uri="{A12FA001-AC4F-418D-AE19-62706E023703}">
                      <ahyp:hlinkClr xmlns:ahyp="http://schemas.microsoft.com/office/drawing/2018/hyperlinkcolor" val="tx"/>
                    </a:ext>
                  </a:extLst>
                </a:hlinkClick>
              </a:rPr>
              <a:t> Announces Melissa Torres as New Executive Vice President of Technology and Regulatory Affairs</a:t>
            </a:r>
            <a:r>
              <a:rPr lang="en-GB" b="1" dirty="0">
                <a:solidFill>
                  <a:schemeClr val="bg1"/>
                </a:solidFill>
                <a:latin typeface="Roboto" panose="02000000000000000000" pitchFamily="2" charset="0"/>
                <a:ea typeface="Roboto" panose="02000000000000000000" pitchFamily="2" charset="0"/>
              </a:rPr>
              <a:t>. </a:t>
            </a:r>
          </a:p>
          <a:p>
            <a:endParaRPr lang="en-GB" dirty="0">
              <a:solidFill>
                <a:schemeClr val="bg1"/>
              </a:solidFill>
              <a:latin typeface="Roboto" panose="02000000000000000000" pitchFamily="2" charset="0"/>
              <a:ea typeface="Roboto" panose="02000000000000000000" pitchFamily="2" charset="0"/>
            </a:endParaRPr>
          </a:p>
          <a:p>
            <a:r>
              <a:rPr lang="en-GB" dirty="0">
                <a:solidFill>
                  <a:schemeClr val="bg1"/>
                </a:solidFill>
                <a:latin typeface="Roboto" panose="02000000000000000000" pitchFamily="2" charset="0"/>
                <a:ea typeface="Roboto" panose="02000000000000000000" pitchFamily="2" charset="0"/>
              </a:rPr>
              <a:t>Melissa succeeds Janet Trunzo, who retired after 30 distinguished, productive years with </a:t>
            </a:r>
            <a:r>
              <a:rPr lang="en-GB" dirty="0" err="1">
                <a:solidFill>
                  <a:schemeClr val="bg1"/>
                </a:solidFill>
                <a:latin typeface="Roboto" panose="02000000000000000000" pitchFamily="2" charset="0"/>
                <a:ea typeface="Roboto" panose="02000000000000000000" pitchFamily="2" charset="0"/>
              </a:rPr>
              <a:t>AdvaMed</a:t>
            </a:r>
            <a:r>
              <a:rPr lang="en-GB" dirty="0">
                <a:solidFill>
                  <a:schemeClr val="bg1"/>
                </a:solidFill>
                <a:latin typeface="Roboto" panose="02000000000000000000" pitchFamily="2" charset="0"/>
                <a:ea typeface="Roboto" panose="02000000000000000000" pitchFamily="2" charset="0"/>
              </a:rPr>
              <a:t>. </a:t>
            </a:r>
          </a:p>
        </p:txBody>
      </p:sp>
      <p:sp>
        <p:nvSpPr>
          <p:cNvPr id="10" name="TextBox 9">
            <a:extLst>
              <a:ext uri="{FF2B5EF4-FFF2-40B4-BE49-F238E27FC236}">
                <a16:creationId xmlns:a16="http://schemas.microsoft.com/office/drawing/2014/main" id="{1B950B52-0D4E-4346-988E-D49D4C91AA3C}"/>
              </a:ext>
            </a:extLst>
          </p:cNvPr>
          <p:cNvSpPr txBox="1"/>
          <p:nvPr/>
        </p:nvSpPr>
        <p:spPr>
          <a:xfrm>
            <a:off x="2053191" y="3009349"/>
            <a:ext cx="7024549" cy="2600777"/>
          </a:xfrm>
          <a:prstGeom prst="rect">
            <a:avLst/>
          </a:prstGeom>
          <a:noFill/>
          <a:ln>
            <a:solidFill>
              <a:schemeClr val="bg1"/>
            </a:solidFill>
          </a:ln>
        </p:spPr>
        <p:txBody>
          <a:bodyPr wrap="square" rtlCol="0">
            <a:spAutoFit/>
          </a:bodyPr>
          <a:lstStyle/>
          <a:p>
            <a:pPr>
              <a:lnSpc>
                <a:spcPct val="107000"/>
              </a:lnSpc>
              <a:spcBef>
                <a:spcPts val="800"/>
              </a:spcBef>
              <a:spcAft>
                <a:spcPts val="400"/>
              </a:spcAft>
            </a:pPr>
            <a:r>
              <a:rPr lang="en-GB" b="1" kern="100" dirty="0" err="1">
                <a:solidFill>
                  <a:schemeClr val="bg1"/>
                </a:solidFill>
                <a:latin typeface="Roboto" panose="02000000000000000000" pitchFamily="2" charset="0"/>
                <a:ea typeface="Roboto" panose="02000000000000000000" pitchFamily="2" charset="0"/>
                <a:cs typeface="Times New Roman" panose="02020603050405020304" pitchFamily="18" charset="0"/>
                <a:hlinkClick r:id="rId3">
                  <a:extLst>
                    <a:ext uri="{A12FA001-AC4F-418D-AE19-62706E023703}">
                      <ahyp:hlinkClr xmlns:ahyp="http://schemas.microsoft.com/office/drawing/2018/hyperlinkcolor" val="tx"/>
                    </a:ext>
                  </a:extLst>
                </a:hlinkClick>
              </a:rPr>
              <a:t>Honoring</a:t>
            </a:r>
            <a:r>
              <a:rPr lang="en-GB" b="1" kern="100" dirty="0">
                <a:solidFill>
                  <a:schemeClr val="bg1"/>
                </a:solidFill>
                <a:latin typeface="Roboto" panose="02000000000000000000" pitchFamily="2" charset="0"/>
                <a:ea typeface="Roboto" panose="02000000000000000000" pitchFamily="2" charset="0"/>
                <a:cs typeface="Times New Roman" panose="02020603050405020304" pitchFamily="18" charset="0"/>
                <a:hlinkClick r:id="rId3">
                  <a:extLst>
                    <a:ext uri="{A12FA001-AC4F-418D-AE19-62706E023703}">
                      <ahyp:hlinkClr xmlns:ahyp="http://schemas.microsoft.com/office/drawing/2018/hyperlinkcolor" val="tx"/>
                    </a:ext>
                  </a:extLst>
                </a:hlinkClick>
              </a:rPr>
              <a:t> Janet E. Trunzo: A Legacy That Shaped Modern Medtech Regulation</a:t>
            </a:r>
            <a:endParaRPr lang="en-GB" b="1" kern="100" dirty="0">
              <a:solidFill>
                <a:schemeClr val="bg1"/>
              </a:solidFill>
              <a:latin typeface="Roboto" panose="02000000000000000000" pitchFamily="2" charset="0"/>
              <a:ea typeface="Roboto" panose="02000000000000000000" pitchFamily="2" charset="0"/>
              <a:cs typeface="Times New Roman" panose="02020603050405020304" pitchFamily="18" charset="0"/>
            </a:endParaRPr>
          </a:p>
          <a:p>
            <a:pPr>
              <a:lnSpc>
                <a:spcPct val="107000"/>
              </a:lnSpc>
              <a:spcBef>
                <a:spcPts val="800"/>
              </a:spcBef>
              <a:spcAft>
                <a:spcPts val="400"/>
              </a:spcAft>
            </a:pPr>
            <a:r>
              <a:rPr lang="en-GB" kern="100" dirty="0">
                <a:solidFill>
                  <a:schemeClr val="bg1"/>
                </a:solidFill>
                <a:latin typeface="Roboto" panose="02000000000000000000" pitchFamily="2" charset="0"/>
                <a:ea typeface="Roboto" panose="02000000000000000000" pitchFamily="2" charset="0"/>
                <a:cs typeface="Times New Roman" panose="02020603050405020304" pitchFamily="18" charset="0"/>
              </a:rPr>
              <a:t>After 30 years at </a:t>
            </a:r>
            <a:r>
              <a:rPr lang="en-GB" kern="100" dirty="0" err="1">
                <a:solidFill>
                  <a:schemeClr val="bg1"/>
                </a:solidFill>
                <a:latin typeface="Roboto" panose="02000000000000000000" pitchFamily="2" charset="0"/>
                <a:ea typeface="Roboto" panose="02000000000000000000" pitchFamily="2" charset="0"/>
                <a:cs typeface="Times New Roman" panose="02020603050405020304" pitchFamily="18" charset="0"/>
              </a:rPr>
              <a:t>AdvaMed</a:t>
            </a:r>
            <a:r>
              <a:rPr lang="en-GB" kern="100" dirty="0">
                <a:solidFill>
                  <a:schemeClr val="bg1"/>
                </a:solidFill>
                <a:latin typeface="Roboto" panose="02000000000000000000" pitchFamily="2" charset="0"/>
                <a:ea typeface="Roboto" panose="02000000000000000000" pitchFamily="2" charset="0"/>
                <a:cs typeface="Times New Roman" panose="02020603050405020304" pitchFamily="18" charset="0"/>
              </a:rPr>
              <a:t>, Janet E. Trunzo, Senior Advisor to the President and Senior Executive Vice President of Technology and Regulatory Affairs, will retire on January 31, 2026. Her tenure has fundamentally shaped how medical devices are regulated in the United States and globally, establishing frameworks and standards that continue to govern the field today.</a:t>
            </a:r>
          </a:p>
        </p:txBody>
      </p:sp>
    </p:spTree>
    <p:extLst>
      <p:ext uri="{BB962C8B-B14F-4D97-AF65-F5344CB8AC3E}">
        <p14:creationId xmlns:p14="http://schemas.microsoft.com/office/powerpoint/2010/main" val="36493362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EE2E0-4BF5-2C40-8037-CA75CB61067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DAA12E7-D495-DF0A-1D02-63551BE9C86B}"/>
              </a:ext>
            </a:extLst>
          </p:cNvPr>
          <p:cNvSpPr>
            <a:spLocks noGrp="1"/>
          </p:cNvSpPr>
          <p:nvPr>
            <p:ph type="body" sz="quarter" idx="10"/>
          </p:nvPr>
        </p:nvSpPr>
        <p:spPr/>
        <p:txBody>
          <a:bodyPr/>
          <a:lstStyle/>
          <a:p>
            <a:r>
              <a:rPr lang="en-US" sz="3200" dirty="0"/>
              <a:t>US NEWS - FDA </a:t>
            </a:r>
          </a:p>
        </p:txBody>
      </p:sp>
      <p:graphicFrame>
        <p:nvGraphicFramePr>
          <p:cNvPr id="3" name="Table 2">
            <a:extLst>
              <a:ext uri="{FF2B5EF4-FFF2-40B4-BE49-F238E27FC236}">
                <a16:creationId xmlns:a16="http://schemas.microsoft.com/office/drawing/2014/main" id="{88E9A1FA-01D4-77EA-3139-A6827150C482}"/>
              </a:ext>
            </a:extLst>
          </p:cNvPr>
          <p:cNvGraphicFramePr>
            <a:graphicFrameLocks noGrp="1"/>
          </p:cNvGraphicFramePr>
          <p:nvPr>
            <p:extLst>
              <p:ext uri="{D42A27DB-BD31-4B8C-83A1-F6EECF244321}">
                <p14:modId xmlns:p14="http://schemas.microsoft.com/office/powerpoint/2010/main" val="2342637393"/>
              </p:ext>
            </p:extLst>
          </p:nvPr>
        </p:nvGraphicFramePr>
        <p:xfrm>
          <a:off x="515938" y="1229423"/>
          <a:ext cx="10978114" cy="3445641"/>
        </p:xfrm>
        <a:graphic>
          <a:graphicData uri="http://schemas.openxmlformats.org/drawingml/2006/table">
            <a:tbl>
              <a:tblPr>
                <a:tableStyleId>{0505E3EF-67EA-436B-97B2-0124C06EBD24}</a:tableStyleId>
              </a:tblPr>
              <a:tblGrid>
                <a:gridCol w="10978114">
                  <a:extLst>
                    <a:ext uri="{9D8B030D-6E8A-4147-A177-3AD203B41FA5}">
                      <a16:colId xmlns:a16="http://schemas.microsoft.com/office/drawing/2014/main" val="1133223084"/>
                    </a:ext>
                  </a:extLst>
                </a:gridCol>
              </a:tblGrid>
              <a:tr h="370222">
                <a:tc>
                  <a:txBody>
                    <a:bodyPr/>
                    <a:lstStyle/>
                    <a:p>
                      <a:pPr algn="l" fontAlgn="ctr">
                        <a:buNone/>
                      </a:pPr>
                      <a:r>
                        <a:rPr lang="en-GB" sz="1800" b="1" i="0" u="none" strike="noStrike" dirty="0">
                          <a:solidFill>
                            <a:schemeClr val="tx1"/>
                          </a:solidFill>
                          <a:effectLst/>
                          <a:latin typeface="Calibri" panose="020F0502020204030204" pitchFamily="34" charset="0"/>
                        </a:rPr>
                        <a:t>FDA guidance</a:t>
                      </a:r>
                    </a:p>
                  </a:txBody>
                  <a:tcPr marL="3918" marR="3918" marT="3918" marB="28209" anchor="ctr"/>
                </a:tc>
                <a:extLst>
                  <a:ext uri="{0D108BD9-81ED-4DB2-BD59-A6C34878D82A}">
                    <a16:rowId xmlns:a16="http://schemas.microsoft.com/office/drawing/2014/main" val="2273528851"/>
                  </a:ext>
                </a:extLst>
              </a:tr>
              <a:tr h="370222">
                <a:tc>
                  <a:txBody>
                    <a:bodyPr/>
                    <a:lstStyle/>
                    <a:p>
                      <a:pPr algn="l" fontAlgn="ctr">
                        <a:buNone/>
                      </a:pPr>
                      <a:r>
                        <a:rPr lang="en-GB" sz="1800" b="0" u="sng" strike="noStrike" dirty="0">
                          <a:solidFill>
                            <a:srgbClr val="0563C1"/>
                          </a:solidFill>
                          <a:effectLst/>
                        </a:rPr>
                        <a:t>Processes and Practices Applicable to </a:t>
                      </a:r>
                      <a:r>
                        <a:rPr lang="en-GB" sz="1800" b="1" u="sng" strike="noStrike" dirty="0">
                          <a:solidFill>
                            <a:srgbClr val="0563C1"/>
                          </a:solidFill>
                          <a:effectLst/>
                        </a:rPr>
                        <a:t>Bioresearch Monitoring </a:t>
                      </a:r>
                      <a:r>
                        <a:rPr lang="en-GB" sz="1800" b="0" u="sng" strike="noStrike" dirty="0">
                          <a:solidFill>
                            <a:srgbClr val="0563C1"/>
                          </a:solidFill>
                          <a:effectLst/>
                        </a:rPr>
                        <a:t>Inspections: Guidance for Industry</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2948067276"/>
                  </a:ext>
                </a:extLst>
              </a:tr>
              <a:tr h="691993">
                <a:tc>
                  <a:txBody>
                    <a:bodyPr/>
                    <a:lstStyle/>
                    <a:p>
                      <a:pPr algn="l" fontAlgn="ctr">
                        <a:buNone/>
                      </a:pPr>
                      <a:r>
                        <a:rPr lang="en-GB" sz="1800" b="0" u="sng" strike="noStrike" dirty="0">
                          <a:solidFill>
                            <a:srgbClr val="0563C1"/>
                          </a:solidFill>
                          <a:effectLst/>
                        </a:rPr>
                        <a:t>Use of </a:t>
                      </a:r>
                      <a:r>
                        <a:rPr lang="en-GB" sz="1800" b="1" u="sng" strike="noStrike" dirty="0">
                          <a:solidFill>
                            <a:srgbClr val="0563C1"/>
                          </a:solidFill>
                          <a:effectLst/>
                        </a:rPr>
                        <a:t>Real-World Evidence </a:t>
                      </a:r>
                      <a:r>
                        <a:rPr lang="en-GB" sz="1800" b="0" u="sng" strike="noStrike" dirty="0">
                          <a:solidFill>
                            <a:srgbClr val="0563C1"/>
                          </a:solidFill>
                          <a:effectLst/>
                        </a:rPr>
                        <a:t>to Support Regulatory Decision-Making for Medical Devices: Guidance for Industry and Food and Drug Administration Staff</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1975836135"/>
                  </a:ext>
                </a:extLst>
              </a:tr>
              <a:tr h="370222">
                <a:tc>
                  <a:txBody>
                    <a:bodyPr/>
                    <a:lstStyle/>
                    <a:p>
                      <a:pPr algn="l" fontAlgn="ctr">
                        <a:buNone/>
                      </a:pPr>
                      <a:r>
                        <a:rPr lang="en-GB" sz="1800" b="0" u="sng" strike="noStrike" dirty="0">
                          <a:solidFill>
                            <a:srgbClr val="0563C1"/>
                          </a:solidFill>
                          <a:effectLst/>
                        </a:rPr>
                        <a:t>Investigator Responsibilities – </a:t>
                      </a:r>
                      <a:r>
                        <a:rPr lang="en-GB" sz="1800" b="1" u="sng" strike="noStrike" dirty="0">
                          <a:solidFill>
                            <a:srgbClr val="0563C1"/>
                          </a:solidFill>
                          <a:effectLst/>
                        </a:rPr>
                        <a:t>Safety Reporting </a:t>
                      </a:r>
                      <a:r>
                        <a:rPr lang="en-GB" sz="1800" b="0" u="sng" strike="noStrike" dirty="0">
                          <a:solidFill>
                            <a:srgbClr val="0563C1"/>
                          </a:solidFill>
                          <a:effectLst/>
                        </a:rPr>
                        <a:t>for Investigational Drugs and Devices: Guidance for Industry</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2407559881"/>
                  </a:ext>
                </a:extLst>
              </a:tr>
              <a:tr h="370222">
                <a:tc>
                  <a:txBody>
                    <a:bodyPr/>
                    <a:lstStyle/>
                    <a:p>
                      <a:pPr algn="l" fontAlgn="ctr">
                        <a:buNone/>
                      </a:pPr>
                      <a:r>
                        <a:rPr lang="en-GB" sz="1800" b="0" u="sng" strike="noStrike" dirty="0">
                          <a:solidFill>
                            <a:srgbClr val="0563C1"/>
                          </a:solidFill>
                          <a:effectLst/>
                        </a:rPr>
                        <a:t>eCopy Program for </a:t>
                      </a:r>
                      <a:r>
                        <a:rPr lang="en-GB" sz="1800" b="1" u="sng" strike="noStrike" dirty="0">
                          <a:solidFill>
                            <a:srgbClr val="0563C1"/>
                          </a:solidFill>
                          <a:effectLst/>
                        </a:rPr>
                        <a:t>Medical Device Submissions</a:t>
                      </a:r>
                      <a:r>
                        <a:rPr lang="en-GB" sz="1800" b="0" u="sng" strike="noStrike" dirty="0">
                          <a:solidFill>
                            <a:srgbClr val="0563C1"/>
                          </a:solidFill>
                          <a:effectLst/>
                        </a:rPr>
                        <a:t>: Guidance for Industry and Food and Drug Administration Staff</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3565590564"/>
                  </a:ext>
                </a:extLst>
              </a:tr>
              <a:tr h="370222">
                <a:tc>
                  <a:txBody>
                    <a:bodyPr/>
                    <a:lstStyle/>
                    <a:p>
                      <a:pPr algn="l" fontAlgn="ctr">
                        <a:buNone/>
                      </a:pPr>
                      <a:r>
                        <a:rPr lang="en-GB" sz="1800" b="1" u="sng" strike="noStrike" dirty="0">
                          <a:solidFill>
                            <a:srgbClr val="0563C1"/>
                          </a:solidFill>
                          <a:effectLst/>
                        </a:rPr>
                        <a:t>Clinical Decision Support Software</a:t>
                      </a:r>
                      <a:r>
                        <a:rPr lang="en-GB" sz="1800" b="0" u="sng" strike="noStrike" dirty="0">
                          <a:solidFill>
                            <a:srgbClr val="0563C1"/>
                          </a:solidFill>
                          <a:effectLst/>
                        </a:rPr>
                        <a:t>: Guidance for Industry and Food and Drug Administration Staff</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1657073943"/>
                  </a:ext>
                </a:extLst>
              </a:tr>
              <a:tr h="691993">
                <a:tc>
                  <a:txBody>
                    <a:bodyPr/>
                    <a:lstStyle/>
                    <a:p>
                      <a:pPr algn="l" fontAlgn="ctr">
                        <a:buNone/>
                      </a:pPr>
                      <a:r>
                        <a:rPr lang="en-GB" sz="1800" b="0" u="sng" strike="noStrike" dirty="0">
                          <a:solidFill>
                            <a:srgbClr val="0563C1"/>
                          </a:solidFill>
                          <a:effectLst/>
                        </a:rPr>
                        <a:t>Cuffless Non-invasive </a:t>
                      </a:r>
                      <a:r>
                        <a:rPr lang="en-GB" sz="1800" b="1" u="sng" strike="noStrike" dirty="0">
                          <a:solidFill>
                            <a:srgbClr val="0563C1"/>
                          </a:solidFill>
                          <a:effectLst/>
                        </a:rPr>
                        <a:t>Blood Pressure Measuring </a:t>
                      </a:r>
                      <a:r>
                        <a:rPr lang="en-GB" sz="1800" b="0" u="sng" strike="noStrike" dirty="0">
                          <a:solidFill>
                            <a:srgbClr val="0563C1"/>
                          </a:solidFill>
                          <a:effectLst/>
                        </a:rPr>
                        <a:t>Devices – Clinical Performance Testing and Evaluation: Draft Guidance for Industry and Food and Drug Administration Staff</a:t>
                      </a:r>
                      <a:endParaRPr lang="en-GB" sz="1800" b="0" i="0" u="sng" strike="noStrike" dirty="0">
                        <a:solidFill>
                          <a:srgbClr val="0563C1"/>
                        </a:solidFill>
                        <a:effectLst/>
                        <a:latin typeface="Calibri" panose="020F0502020204030204" pitchFamily="34" charset="0"/>
                      </a:endParaRPr>
                    </a:p>
                  </a:txBody>
                  <a:tcPr marL="3918" marR="3918" marT="3918" marB="28209" anchor="ctr"/>
                </a:tc>
                <a:extLst>
                  <a:ext uri="{0D108BD9-81ED-4DB2-BD59-A6C34878D82A}">
                    <a16:rowId xmlns:a16="http://schemas.microsoft.com/office/drawing/2014/main" val="3887613210"/>
                  </a:ext>
                </a:extLst>
              </a:tr>
            </a:tbl>
          </a:graphicData>
        </a:graphic>
      </p:graphicFrame>
    </p:spTree>
    <p:extLst>
      <p:ext uri="{BB962C8B-B14F-4D97-AF65-F5344CB8AC3E}">
        <p14:creationId xmlns:p14="http://schemas.microsoft.com/office/powerpoint/2010/main" val="598647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068EAE-B146-4034-A6CD-20A9CED423CA}"/>
              </a:ext>
            </a:extLst>
          </p:cNvPr>
          <p:cNvSpPr>
            <a:spLocks noGrp="1"/>
          </p:cNvSpPr>
          <p:nvPr>
            <p:ph type="body" sz="quarter" idx="10"/>
          </p:nvPr>
        </p:nvSpPr>
        <p:spPr/>
        <p:txBody>
          <a:bodyPr/>
          <a:lstStyle/>
          <a:p>
            <a:r>
              <a:rPr lang="en-GB"/>
              <a:t>INTERNATIONAL NEWS</a:t>
            </a:r>
          </a:p>
        </p:txBody>
      </p:sp>
      <p:pic>
        <p:nvPicPr>
          <p:cNvPr id="5" name="Picture 4" descr="A map of the world&#10;&#10;Description automatically generated">
            <a:extLst>
              <a:ext uri="{FF2B5EF4-FFF2-40B4-BE49-F238E27FC236}">
                <a16:creationId xmlns:a16="http://schemas.microsoft.com/office/drawing/2014/main" id="{DEE03AD7-038D-D57D-6558-B98B4190242F}"/>
              </a:ext>
            </a:extLst>
          </p:cNvPr>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rot="10800000" flipV="1">
            <a:off x="8407020" y="3712191"/>
            <a:ext cx="1552427" cy="928049"/>
          </a:xfrm>
          <a:prstGeom prst="rect">
            <a:avLst/>
          </a:prstGeom>
        </p:spPr>
      </p:pic>
    </p:spTree>
    <p:extLst>
      <p:ext uri="{BB962C8B-B14F-4D97-AF65-F5344CB8AC3E}">
        <p14:creationId xmlns:p14="http://schemas.microsoft.com/office/powerpoint/2010/main" val="728233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E56CB0-E652-B053-1D85-5C1290AF0FCA}"/>
              </a:ext>
            </a:extLst>
          </p:cNvPr>
          <p:cNvSpPr>
            <a:spLocks noGrp="1"/>
          </p:cNvSpPr>
          <p:nvPr>
            <p:ph type="body" sz="quarter" idx="10"/>
          </p:nvPr>
        </p:nvSpPr>
        <p:spPr/>
        <p:txBody>
          <a:bodyPr/>
          <a:lstStyle/>
          <a:p>
            <a:r>
              <a:rPr lang="en-US" sz="3600"/>
              <a:t>INTERNATIONAL NEWS</a:t>
            </a:r>
          </a:p>
        </p:txBody>
      </p:sp>
      <p:sp>
        <p:nvSpPr>
          <p:cNvPr id="4" name="TextBox 3">
            <a:extLst>
              <a:ext uri="{FF2B5EF4-FFF2-40B4-BE49-F238E27FC236}">
                <a16:creationId xmlns:a16="http://schemas.microsoft.com/office/drawing/2014/main" id="{2CE7E076-901F-4CE6-A0A5-D2B3F8D5AE7C}"/>
              </a:ext>
            </a:extLst>
          </p:cNvPr>
          <p:cNvSpPr txBox="1"/>
          <p:nvPr/>
        </p:nvSpPr>
        <p:spPr>
          <a:xfrm>
            <a:off x="515938" y="1947852"/>
            <a:ext cx="6298221" cy="1754326"/>
          </a:xfrm>
          <a:prstGeom prst="rect">
            <a:avLst/>
          </a:prstGeom>
          <a:noFill/>
          <a:ln>
            <a:solidFill>
              <a:schemeClr val="bg1"/>
            </a:solidFill>
          </a:ln>
        </p:spPr>
        <p:txBody>
          <a:bodyPr wrap="square" rtlCol="0">
            <a:spAutoFit/>
          </a:bodyPr>
          <a:lstStyle/>
          <a:p>
            <a:pPr fontAlgn="base"/>
            <a:r>
              <a:rPr lang="en-GB" b="1" dirty="0">
                <a:solidFill>
                  <a:schemeClr val="bg1"/>
                </a:solidFill>
              </a:rPr>
              <a:t>The International Medical Device Regulators Forum </a:t>
            </a:r>
            <a:r>
              <a:rPr lang="en-GB" dirty="0">
                <a:solidFill>
                  <a:schemeClr val="bg1"/>
                </a:solidFill>
              </a:rPr>
              <a:t>29th Session will be held in Singapore. </a:t>
            </a:r>
            <a:r>
              <a:rPr lang="en-GB" dirty="0">
                <a:solidFill>
                  <a:schemeClr val="bg1"/>
                </a:solidFill>
                <a:latin typeface="Roboto" panose="02000000000000000000" pitchFamily="2" charset="0"/>
                <a:ea typeface="Roboto" panose="02000000000000000000" pitchFamily="2" charset="0"/>
                <a:hlinkClick r:id="rId2">
                  <a:extLst>
                    <a:ext uri="{A12FA001-AC4F-418D-AE19-62706E023703}">
                      <ahyp:hlinkClr xmlns:ahyp="http://schemas.microsoft.com/office/drawing/2018/hyperlinkcolor" val="tx"/>
                    </a:ext>
                  </a:extLst>
                </a:hlinkClick>
              </a:rPr>
              <a:t>https://imdrf2026.com.sg/</a:t>
            </a:r>
            <a:endParaRPr lang="en-GB" dirty="0">
              <a:solidFill>
                <a:schemeClr val="bg1"/>
              </a:solidFill>
              <a:latin typeface="Roboto" panose="02000000000000000000" pitchFamily="2" charset="0"/>
              <a:ea typeface="Roboto" panose="02000000000000000000" pitchFamily="2" charset="0"/>
            </a:endParaRPr>
          </a:p>
          <a:p>
            <a:pPr fontAlgn="base"/>
            <a:r>
              <a:rPr lang="en-GB" dirty="0">
                <a:solidFill>
                  <a:schemeClr val="bg1"/>
                </a:solidFill>
              </a:rPr>
              <a:t> </a:t>
            </a:r>
          </a:p>
          <a:p>
            <a:pPr fontAlgn="base"/>
            <a:r>
              <a:rPr lang="en-GB" i="1" dirty="0">
                <a:solidFill>
                  <a:schemeClr val="bg1"/>
                </a:solidFill>
              </a:rPr>
              <a:t>Insights on the latest advancements in medical device regulation and technology as well as on the strategic initiatives of the IMDRF.</a:t>
            </a:r>
          </a:p>
        </p:txBody>
      </p:sp>
      <p:sp>
        <p:nvSpPr>
          <p:cNvPr id="5" name="TextBox 4">
            <a:extLst>
              <a:ext uri="{FF2B5EF4-FFF2-40B4-BE49-F238E27FC236}">
                <a16:creationId xmlns:a16="http://schemas.microsoft.com/office/drawing/2014/main" id="{90EC319C-5E19-4C1D-BC3B-69295496115A}"/>
              </a:ext>
            </a:extLst>
          </p:cNvPr>
          <p:cNvSpPr txBox="1"/>
          <p:nvPr/>
        </p:nvSpPr>
        <p:spPr>
          <a:xfrm>
            <a:off x="6975495" y="607520"/>
            <a:ext cx="4606482" cy="1261436"/>
          </a:xfrm>
          <a:prstGeom prst="rect">
            <a:avLst/>
          </a:prstGeom>
          <a:noFill/>
          <a:ln>
            <a:solidFill>
              <a:schemeClr val="bg1"/>
            </a:solidFill>
          </a:ln>
        </p:spPr>
        <p:txBody>
          <a:bodyPr wrap="square" rtlCol="0">
            <a:spAutoFit/>
          </a:bodyPr>
          <a:lstStyle/>
          <a:p>
            <a:pPr>
              <a:lnSpc>
                <a:spcPct val="107000"/>
              </a:lnSpc>
              <a:spcBef>
                <a:spcPts val="800"/>
              </a:spcBef>
              <a:spcAft>
                <a:spcPts val="400"/>
              </a:spcAft>
            </a:pPr>
            <a:r>
              <a:rPr lang="en-GB" b="1" kern="100" dirty="0">
                <a:solidFill>
                  <a:schemeClr val="bg1"/>
                </a:solidFill>
                <a:effectLst/>
                <a:latin typeface="Roboto" panose="02000000000000000000" pitchFamily="2" charset="0"/>
                <a:ea typeface="Roboto" panose="02000000000000000000" pitchFamily="2" charset="0"/>
                <a:cs typeface="Times New Roman" panose="02020603050405020304" pitchFamily="18" charset="0"/>
                <a:hlinkClick r:id="rId3">
                  <a:extLst>
                    <a:ext uri="{A12FA001-AC4F-418D-AE19-62706E023703}">
                      <ahyp:hlinkClr xmlns:ahyp="http://schemas.microsoft.com/office/drawing/2018/hyperlinkcolor" val="tx"/>
                    </a:ext>
                  </a:extLst>
                </a:hlinkClick>
              </a:rPr>
              <a:t>The 29th GHWP Annual Meeting </a:t>
            </a:r>
            <a:r>
              <a:rPr lang="en-GB" kern="10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shared updates on harmonisation work, capacity building, white papers and country reports, supporting global regulatory convergence.</a:t>
            </a:r>
          </a:p>
        </p:txBody>
      </p:sp>
      <p:sp>
        <p:nvSpPr>
          <p:cNvPr id="6" name="TextBox 5">
            <a:extLst>
              <a:ext uri="{FF2B5EF4-FFF2-40B4-BE49-F238E27FC236}">
                <a16:creationId xmlns:a16="http://schemas.microsoft.com/office/drawing/2014/main" id="{9B028416-22C9-42DD-B539-264258495963}"/>
              </a:ext>
            </a:extLst>
          </p:cNvPr>
          <p:cNvSpPr txBox="1"/>
          <p:nvPr/>
        </p:nvSpPr>
        <p:spPr>
          <a:xfrm>
            <a:off x="7736038" y="2111441"/>
            <a:ext cx="4353636" cy="1898661"/>
          </a:xfrm>
          <a:prstGeom prst="rect">
            <a:avLst/>
          </a:prstGeom>
          <a:noFill/>
          <a:ln>
            <a:solidFill>
              <a:schemeClr val="bg1"/>
            </a:solidFill>
          </a:ln>
        </p:spPr>
        <p:txBody>
          <a:bodyPr wrap="square" rtlCol="0">
            <a:spAutoFit/>
          </a:bodyPr>
          <a:lstStyle/>
          <a:p>
            <a:r>
              <a:rPr lang="en-GB" sz="1800" b="1" kern="10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MedTech </a:t>
            </a:r>
            <a:r>
              <a:rPr lang="en-GB" b="1" dirty="0">
                <a:solidFill>
                  <a:schemeClr val="bg1"/>
                </a:solidFill>
                <a:hlinkClick r:id="rId4">
                  <a:extLst>
                    <a:ext uri="{A12FA001-AC4F-418D-AE19-62706E023703}">
                      <ahyp:hlinkClr xmlns:ahyp="http://schemas.microsoft.com/office/drawing/2018/hyperlinkcolor" val="tx"/>
                    </a:ext>
                  </a:extLst>
                </a:hlinkClick>
              </a:rPr>
              <a:t>Canada's Regulatory &amp; Quality Medtech Conference 2026</a:t>
            </a:r>
          </a:p>
          <a:p>
            <a:r>
              <a:rPr lang="en-GB" b="1" dirty="0">
                <a:solidFill>
                  <a:schemeClr val="bg1"/>
                </a:solidFill>
                <a:hlinkClick r:id="rId4">
                  <a:extLst>
                    <a:ext uri="{A12FA001-AC4F-418D-AE19-62706E023703}">
                      <ahyp:hlinkClr xmlns:ahyp="http://schemas.microsoft.com/office/drawing/2018/hyperlinkcolor" val="tx"/>
                    </a:ext>
                  </a:extLst>
                </a:hlinkClick>
              </a:rPr>
              <a:t>April 23 to 24, 2026</a:t>
            </a:r>
            <a:endParaRPr lang="en-GB" b="1" dirty="0">
              <a:solidFill>
                <a:schemeClr val="bg1"/>
              </a:solidFill>
            </a:endParaRPr>
          </a:p>
          <a:p>
            <a:pPr>
              <a:lnSpc>
                <a:spcPct val="107000"/>
              </a:lnSpc>
              <a:spcBef>
                <a:spcPts val="800"/>
              </a:spcBef>
              <a:spcAft>
                <a:spcPts val="400"/>
              </a:spcAft>
            </a:pPr>
            <a:r>
              <a:rPr lang="en-GB" sz="1800" i="1" kern="100" dirty="0">
                <a:solidFill>
                  <a:schemeClr val="bg1"/>
                </a:solidFill>
                <a:effectLst/>
                <a:latin typeface="Roboto" panose="02000000000000000000" pitchFamily="2" charset="0"/>
                <a:ea typeface="Roboto" panose="02000000000000000000" pitchFamily="2" charset="0"/>
                <a:cs typeface="Times New Roman" panose="02020603050405020304" pitchFamily="18" charset="0"/>
              </a:rPr>
              <a:t>A hybrid event in Ottawa bringing industry and Health Canada together for regulatory and quality discussions.</a:t>
            </a:r>
          </a:p>
        </p:txBody>
      </p:sp>
      <p:sp>
        <p:nvSpPr>
          <p:cNvPr id="3" name="TextBox 2">
            <a:extLst>
              <a:ext uri="{FF2B5EF4-FFF2-40B4-BE49-F238E27FC236}">
                <a16:creationId xmlns:a16="http://schemas.microsoft.com/office/drawing/2014/main" id="{42071494-437D-312F-BCFE-C9466D2CCBB9}"/>
              </a:ext>
            </a:extLst>
          </p:cNvPr>
          <p:cNvSpPr txBox="1"/>
          <p:nvPr/>
        </p:nvSpPr>
        <p:spPr>
          <a:xfrm>
            <a:off x="7125807" y="4526260"/>
            <a:ext cx="4606482" cy="1754326"/>
          </a:xfrm>
          <a:prstGeom prst="rect">
            <a:avLst/>
          </a:prstGeom>
          <a:noFill/>
          <a:ln>
            <a:solidFill>
              <a:schemeClr val="bg1"/>
            </a:solidFill>
          </a:ln>
        </p:spPr>
        <p:txBody>
          <a:bodyPr wrap="square" rtlCol="0">
            <a:spAutoFit/>
          </a:bodyPr>
          <a:lstStyle/>
          <a:p>
            <a:r>
              <a:rPr lang="en-GB" b="1" dirty="0">
                <a:solidFill>
                  <a:schemeClr val="bg1"/>
                </a:solidFill>
                <a:hlinkClick r:id="rId5">
                  <a:extLst>
                    <a:ext uri="{A12FA001-AC4F-418D-AE19-62706E023703}">
                      <ahyp:hlinkClr xmlns:ahyp="http://schemas.microsoft.com/office/drawing/2018/hyperlinkcolor" val="tx"/>
                    </a:ext>
                  </a:extLst>
                </a:hlinkClick>
              </a:rPr>
              <a:t>GMDN Agency and SNOMED International Announce Strategic Collaboration</a:t>
            </a:r>
            <a:endParaRPr lang="en-GB" b="1" dirty="0">
              <a:solidFill>
                <a:schemeClr val="bg1"/>
              </a:solidFill>
            </a:endParaRPr>
          </a:p>
          <a:p>
            <a:endParaRPr lang="en-GB" b="1" dirty="0">
              <a:solidFill>
                <a:schemeClr val="bg1"/>
              </a:solidFill>
            </a:endParaRPr>
          </a:p>
          <a:p>
            <a:r>
              <a:rPr lang="en-GB" i="1" dirty="0">
                <a:solidFill>
                  <a:schemeClr val="bg1"/>
                </a:solidFill>
              </a:rPr>
              <a:t>global device data interoperability, aligning clinical and regulatory information across health systems</a:t>
            </a:r>
          </a:p>
        </p:txBody>
      </p:sp>
      <p:sp>
        <p:nvSpPr>
          <p:cNvPr id="7" name="TextBox 6">
            <a:extLst>
              <a:ext uri="{FF2B5EF4-FFF2-40B4-BE49-F238E27FC236}">
                <a16:creationId xmlns:a16="http://schemas.microsoft.com/office/drawing/2014/main" id="{28E80DD2-250A-5A87-C49A-220BA8C1465E}"/>
              </a:ext>
            </a:extLst>
          </p:cNvPr>
          <p:cNvSpPr txBox="1"/>
          <p:nvPr/>
        </p:nvSpPr>
        <p:spPr>
          <a:xfrm>
            <a:off x="114852" y="4272844"/>
            <a:ext cx="6298221" cy="2031325"/>
          </a:xfrm>
          <a:prstGeom prst="rect">
            <a:avLst/>
          </a:prstGeom>
          <a:noFill/>
          <a:ln>
            <a:solidFill>
              <a:schemeClr val="bg1"/>
            </a:solidFill>
          </a:ln>
        </p:spPr>
        <p:txBody>
          <a:bodyPr wrap="square" rtlCol="0">
            <a:spAutoFit/>
          </a:bodyPr>
          <a:lstStyle/>
          <a:p>
            <a:pPr fontAlgn="base"/>
            <a:r>
              <a:rPr lang="en-GB" b="1" dirty="0">
                <a:solidFill>
                  <a:schemeClr val="bg1"/>
                </a:solidFill>
                <a:hlinkClick r:id="rId6">
                  <a:extLst>
                    <a:ext uri="{A12FA001-AC4F-418D-AE19-62706E023703}">
                      <ahyp:hlinkClr xmlns:ahyp="http://schemas.microsoft.com/office/drawing/2018/hyperlinkcolor" val="tx"/>
                    </a:ext>
                  </a:extLst>
                </a:hlinkClick>
              </a:rPr>
              <a:t>IMDRF 5 year Strategic Plan 2026-2030 launched</a:t>
            </a:r>
            <a:endParaRPr lang="en-GB" b="1" dirty="0">
              <a:solidFill>
                <a:schemeClr val="bg1"/>
              </a:solidFill>
            </a:endParaRPr>
          </a:p>
          <a:p>
            <a:pPr fontAlgn="base"/>
            <a:endParaRPr lang="en-GB" dirty="0">
              <a:solidFill>
                <a:schemeClr val="bg1"/>
              </a:solidFill>
            </a:endParaRPr>
          </a:p>
          <a:p>
            <a:pPr fontAlgn="base"/>
            <a:r>
              <a:rPr lang="en-GB" i="1" dirty="0">
                <a:solidFill>
                  <a:schemeClr val="bg1"/>
                </a:solidFill>
                <a:latin typeface="Calibri" panose="020F0502020204030204" pitchFamily="34" charset="0"/>
              </a:rPr>
              <a:t>Global regulatory convergence, innovation support, stronger governance and expanded stakeholder engagement. Priorities include modernising governance, reinforcing foundational principles and improving coordination to speed safe access to medical technologies. </a:t>
            </a:r>
            <a:endParaRPr lang="en-GB" i="1" dirty="0">
              <a:solidFill>
                <a:schemeClr val="bg1"/>
              </a:solidFill>
              <a:latin typeface="Calibri" panose="020F0502020204030204" pitchFamily="34" charset="0"/>
              <a:hlinkClick r:id="rId6">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396145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9BC6DCE4-C9D8-B94B-16B3-70E7BDBB6246}"/>
              </a:ext>
            </a:extLst>
          </p:cNvPr>
          <p:cNvSpPr>
            <a:spLocks noGrp="1"/>
          </p:cNvSpPr>
          <p:nvPr>
            <p:ph type="body" sz="quarter" idx="10"/>
          </p:nvPr>
        </p:nvSpPr>
        <p:spPr/>
        <p:txBody>
          <a:bodyPr/>
          <a:lstStyle/>
          <a:p>
            <a:r>
              <a:rPr lang="en-US"/>
              <a:t>EXECUTIVE HIGHLIGHTS</a:t>
            </a:r>
          </a:p>
        </p:txBody>
      </p:sp>
      <p:sp>
        <p:nvSpPr>
          <p:cNvPr id="22" name="Text Placeholder 21">
            <a:extLst>
              <a:ext uri="{FF2B5EF4-FFF2-40B4-BE49-F238E27FC236}">
                <a16:creationId xmlns:a16="http://schemas.microsoft.com/office/drawing/2014/main" id="{7E45A52D-0905-204B-5A24-ECFD084C3559}"/>
              </a:ext>
            </a:extLst>
          </p:cNvPr>
          <p:cNvSpPr>
            <a:spLocks noGrp="1"/>
          </p:cNvSpPr>
          <p:nvPr>
            <p:ph type="body" sz="quarter" idx="13"/>
          </p:nvPr>
        </p:nvSpPr>
        <p:spPr>
          <a:xfrm>
            <a:off x="515938" y="2506042"/>
            <a:ext cx="10898688" cy="3417680"/>
          </a:xfrm>
        </p:spPr>
        <p:txBody>
          <a:bodyPr vert="horz" lIns="91440" tIns="45720" rIns="91440" bIns="45720" rtlCol="0" anchor="t">
            <a:normAutofit lnSpcReduction="10000"/>
          </a:bodyPr>
          <a:lstStyle/>
          <a:p>
            <a:pPr marL="0" indent="0">
              <a:buNone/>
            </a:pPr>
            <a:r>
              <a:rPr lang="en-US" sz="2000" dirty="0">
                <a:latin typeface="Segoe UI"/>
                <a:cs typeface="Segoe UI"/>
              </a:rPr>
              <a:t>This month’s Round Up brings together key regulatory developments across the UK, EU, US and international systems. Updates include new EU proposals on MDR and IVDR simplification, recent Commission guidance, and global activity spanning IMDRF, GHWP and regulators in Asia-Pacific.</a:t>
            </a:r>
            <a:endParaRPr lang="en-US" sz="3200" dirty="0">
              <a:cs typeface="Roboto" panose="02000000000000000000" pitchFamily="2" charset="0"/>
            </a:endParaRPr>
          </a:p>
          <a:p>
            <a:pPr marL="0" indent="0">
              <a:buNone/>
            </a:pPr>
            <a:r>
              <a:rPr lang="en-US" sz="2000" dirty="0">
                <a:latin typeface="Segoe UI"/>
                <a:cs typeface="Segoe UI"/>
              </a:rPr>
              <a:t>UK content covers upcoming ABHI activity, recent MHRA publications and events supporting members through 2026 reforms. International updates highlight new guidance in software, AI, clinical practice and device classification.</a:t>
            </a:r>
            <a:endParaRPr lang="en-US" sz="3200" dirty="0"/>
          </a:p>
          <a:p>
            <a:pPr marL="0" indent="0">
              <a:buNone/>
            </a:pPr>
            <a:r>
              <a:rPr lang="en-US" sz="2000" dirty="0">
                <a:latin typeface="Segoe UI"/>
                <a:ea typeface="Roboto"/>
                <a:cs typeface="Segoe UI"/>
              </a:rPr>
              <a:t>Members can also access details of recently published and draft British Standards, upcoming workshops and new offers from ABHI partner </a:t>
            </a:r>
            <a:r>
              <a:rPr lang="en-US" sz="2000" dirty="0" err="1">
                <a:latin typeface="Segoe UI"/>
                <a:ea typeface="Roboto"/>
                <a:cs typeface="Segoe UI"/>
              </a:rPr>
              <a:t>organisations</a:t>
            </a:r>
            <a:r>
              <a:rPr lang="en-US" sz="2000" dirty="0">
                <a:latin typeface="Segoe UI"/>
                <a:ea typeface="Roboto"/>
                <a:cs typeface="Segoe UI"/>
              </a:rPr>
              <a:t>.</a:t>
            </a:r>
          </a:p>
          <a:p>
            <a:pPr marL="0" indent="0">
              <a:buNone/>
            </a:pPr>
            <a:br>
              <a:rPr lang="en-US" sz="2000">
                <a:latin typeface="Segoe UI"/>
                <a:cs typeface="Segoe UI"/>
              </a:rPr>
            </a:br>
            <a:r>
              <a:rPr lang="en-US" sz="2000">
                <a:latin typeface="Segoe UI"/>
                <a:ea typeface="Roboto"/>
                <a:cs typeface="Segoe UI"/>
              </a:rPr>
              <a:t>Spotlight </a:t>
            </a:r>
            <a:r>
              <a:rPr lang="en-US" sz="2000" dirty="0">
                <a:latin typeface="Segoe UI"/>
                <a:ea typeface="Roboto"/>
                <a:cs typeface="Segoe UI"/>
              </a:rPr>
              <a:t>Sessions continue, with an open call for short contributions on practical regulatory topics.</a:t>
            </a:r>
            <a:endParaRPr lang="en-US" sz="3200" dirty="0">
              <a:ea typeface="Roboto"/>
            </a:endParaRPr>
          </a:p>
          <a:p>
            <a:pPr marL="179070" indent="-179070">
              <a:spcAft>
                <a:spcPts val="600"/>
              </a:spcAft>
            </a:pPr>
            <a:endParaRPr lang="en-US" dirty="0">
              <a:cs typeface="Roboto"/>
            </a:endParaRPr>
          </a:p>
        </p:txBody>
      </p:sp>
      <p:sp>
        <p:nvSpPr>
          <p:cNvPr id="2" name="Text Placeholder 21">
            <a:extLst>
              <a:ext uri="{FF2B5EF4-FFF2-40B4-BE49-F238E27FC236}">
                <a16:creationId xmlns:a16="http://schemas.microsoft.com/office/drawing/2014/main" id="{493894B7-1A9B-8E61-6C2F-4F68B89C7F8A}"/>
              </a:ext>
            </a:extLst>
          </p:cNvPr>
          <p:cNvSpPr txBox="1">
            <a:spLocks/>
          </p:cNvSpPr>
          <p:nvPr/>
        </p:nvSpPr>
        <p:spPr>
          <a:xfrm>
            <a:off x="5880100" y="1441450"/>
            <a:ext cx="5256212" cy="5327650"/>
          </a:xfrm>
          <a:prstGeom prst="rect">
            <a:avLst/>
          </a:prstGeom>
        </p:spPr>
        <p:txBody>
          <a:bodyPr vert="horz" lIns="91440" tIns="45720" rIns="91440" bIns="45720" rtlCol="0">
            <a:normAutofit/>
          </a:bodyPr>
          <a:lstStyle>
            <a:lvl1pPr marL="179388" indent="-179388" algn="l" defTabSz="914400" rtl="0" eaLnBrk="1" latinLnBrk="0" hangingPunct="1">
              <a:lnSpc>
                <a:spcPct val="90000"/>
              </a:lnSpc>
              <a:spcBef>
                <a:spcPts val="1000"/>
              </a:spcBef>
              <a:buFontTx/>
              <a:buBlip>
                <a:blip r:embed="rId2">
                  <a:extLst>
                    <a:ext uri="{96DAC541-7B7A-43D3-8B79-37D633B846F1}">
                      <asvg:svgBlip xmlns:asvg="http://schemas.microsoft.com/office/drawing/2016/SVG/main" r:embed="rId3"/>
                    </a:ext>
                  </a:extLst>
                </a:blip>
              </a:buBlip>
              <a:tabLst/>
              <a:defRPr sz="1600" b="0" i="0" kern="1200">
                <a:solidFill>
                  <a:schemeClr val="bg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Tx/>
              <a:buBlip>
                <a:blip r:embed="rId2">
                  <a:extLst>
                    <a:ext uri="{96DAC541-7B7A-43D3-8B79-37D633B846F1}">
                      <asvg:svgBlip xmlns:asvg="http://schemas.microsoft.com/office/drawing/2016/SVG/main" r:embed="rId3"/>
                    </a:ext>
                  </a:extLst>
                </a:blip>
              </a:buBlip>
              <a:defRPr sz="1600" b="0" i="0" kern="1200">
                <a:solidFill>
                  <a:schemeClr val="bg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1600" b="0" i="0" kern="1200">
                <a:solidFill>
                  <a:schemeClr val="bg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1600" b="0" i="0" kern="1200">
                <a:solidFill>
                  <a:schemeClr val="bg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1600" b="0" i="0" kern="1200">
                <a:solidFill>
                  <a:schemeClr val="bg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endParaRPr lang="en-US" sz="1400"/>
          </a:p>
        </p:txBody>
      </p:sp>
    </p:spTree>
    <p:extLst>
      <p:ext uri="{BB962C8B-B14F-4D97-AF65-F5344CB8AC3E}">
        <p14:creationId xmlns:p14="http://schemas.microsoft.com/office/powerpoint/2010/main" val="891299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28C624-AB76-4DA0-A4D1-44BBA57BBE25}"/>
              </a:ext>
            </a:extLst>
          </p:cNvPr>
          <p:cNvSpPr>
            <a:spLocks noGrp="1"/>
          </p:cNvSpPr>
          <p:nvPr>
            <p:ph type="body" sz="quarter" idx="10"/>
          </p:nvPr>
        </p:nvSpPr>
        <p:spPr>
          <a:xfrm>
            <a:off x="308011" y="304645"/>
            <a:ext cx="11575978" cy="1710870"/>
          </a:xfrm>
        </p:spPr>
        <p:txBody>
          <a:bodyPr/>
          <a:lstStyle/>
          <a:p>
            <a:r>
              <a:rPr lang="en-US" sz="3600"/>
              <a:t>INTERNATIONAL REGULATORS</a:t>
            </a:r>
          </a:p>
        </p:txBody>
      </p:sp>
      <p:sp>
        <p:nvSpPr>
          <p:cNvPr id="3" name="Text Placeholder 2">
            <a:extLst>
              <a:ext uri="{FF2B5EF4-FFF2-40B4-BE49-F238E27FC236}">
                <a16:creationId xmlns:a16="http://schemas.microsoft.com/office/drawing/2014/main" id="{9EBDE8C8-02CA-1A96-35C1-2367F9CA3789}"/>
              </a:ext>
            </a:extLst>
          </p:cNvPr>
          <p:cNvSpPr>
            <a:spLocks noGrp="1"/>
          </p:cNvSpPr>
          <p:nvPr>
            <p:ph type="body" sz="quarter" idx="11"/>
          </p:nvPr>
        </p:nvSpPr>
        <p:spPr/>
        <p:txBody>
          <a:bodyPr/>
          <a:lstStyle/>
          <a:p>
            <a:endParaRPr lang="en-US"/>
          </a:p>
        </p:txBody>
      </p:sp>
      <p:graphicFrame>
        <p:nvGraphicFramePr>
          <p:cNvPr id="6" name="Table 6">
            <a:extLst>
              <a:ext uri="{FF2B5EF4-FFF2-40B4-BE49-F238E27FC236}">
                <a16:creationId xmlns:a16="http://schemas.microsoft.com/office/drawing/2014/main" id="{5A2DD1E3-F9A6-4205-A787-78C72BBA0DE4}"/>
              </a:ext>
            </a:extLst>
          </p:cNvPr>
          <p:cNvGraphicFramePr>
            <a:graphicFrameLocks noGrp="1"/>
          </p:cNvGraphicFramePr>
          <p:nvPr>
            <p:extLst>
              <p:ext uri="{D42A27DB-BD31-4B8C-83A1-F6EECF244321}">
                <p14:modId xmlns:p14="http://schemas.microsoft.com/office/powerpoint/2010/main" val="483168480"/>
              </p:ext>
            </p:extLst>
          </p:nvPr>
        </p:nvGraphicFramePr>
        <p:xfrm>
          <a:off x="308011" y="886619"/>
          <a:ext cx="11368051" cy="5345622"/>
        </p:xfrm>
        <a:graphic>
          <a:graphicData uri="http://schemas.openxmlformats.org/drawingml/2006/table">
            <a:tbl>
              <a:tblPr firstRow="1" bandRow="1">
                <a:tableStyleId>{F5AB1C69-6EDB-4FF4-983F-18BD219EF322}</a:tableStyleId>
              </a:tblPr>
              <a:tblGrid>
                <a:gridCol w="1480724">
                  <a:extLst>
                    <a:ext uri="{9D8B030D-6E8A-4147-A177-3AD203B41FA5}">
                      <a16:colId xmlns:a16="http://schemas.microsoft.com/office/drawing/2014/main" val="2962775829"/>
                    </a:ext>
                  </a:extLst>
                </a:gridCol>
                <a:gridCol w="9887327">
                  <a:extLst>
                    <a:ext uri="{9D8B030D-6E8A-4147-A177-3AD203B41FA5}">
                      <a16:colId xmlns:a16="http://schemas.microsoft.com/office/drawing/2014/main" val="2273057510"/>
                    </a:ext>
                  </a:extLst>
                </a:gridCol>
              </a:tblGrid>
              <a:tr h="314091">
                <a:tc>
                  <a:txBody>
                    <a:bodyPr/>
                    <a:lstStyle/>
                    <a:p>
                      <a:pPr algn="l" fontAlgn="b">
                        <a:buNone/>
                      </a:pPr>
                      <a:r>
                        <a:rPr lang="en-GB" sz="1800" b="1" i="0" u="none" strike="noStrike" dirty="0">
                          <a:solidFill>
                            <a:srgbClr val="000000"/>
                          </a:solidFill>
                          <a:effectLst/>
                          <a:latin typeface="Calibri" panose="020F0502020204030204" pitchFamily="34" charset="0"/>
                        </a:rPr>
                        <a:t>Authority</a:t>
                      </a:r>
                    </a:p>
                  </a:txBody>
                  <a:tcPr marL="6350" marR="6350" marT="6350" anchor="b"/>
                </a:tc>
                <a:tc>
                  <a:txBody>
                    <a:bodyPr/>
                    <a:lstStyle/>
                    <a:p>
                      <a:pPr algn="l" fontAlgn="ctr">
                        <a:buNone/>
                      </a:pPr>
                      <a:r>
                        <a:rPr lang="en-GB" sz="1800" b="1" i="0" u="none" strike="noStrike" dirty="0">
                          <a:solidFill>
                            <a:schemeClr val="tx1"/>
                          </a:solidFill>
                          <a:effectLst/>
                          <a:latin typeface="Calibri" panose="020F0502020204030204" pitchFamily="34" charset="0"/>
                        </a:rPr>
                        <a:t>Guidance</a:t>
                      </a:r>
                    </a:p>
                  </a:txBody>
                  <a:tcPr marL="6350" marR="6350" marT="6350" anchor="ctr"/>
                </a:tc>
                <a:extLst>
                  <a:ext uri="{0D108BD9-81ED-4DB2-BD59-A6C34878D82A}">
                    <a16:rowId xmlns:a16="http://schemas.microsoft.com/office/drawing/2014/main" val="1120442852"/>
                  </a:ext>
                </a:extLst>
              </a:tr>
              <a:tr h="314091">
                <a:tc rowSpan="8">
                  <a:txBody>
                    <a:bodyPr/>
                    <a:lstStyle/>
                    <a:p>
                      <a:pPr algn="l" fontAlgn="b">
                        <a:buNone/>
                      </a:pPr>
                      <a:r>
                        <a:rPr lang="en-GB" sz="1800" b="0" i="0" u="none" strike="noStrike" dirty="0">
                          <a:solidFill>
                            <a:srgbClr val="000000"/>
                          </a:solidFill>
                          <a:effectLst/>
                          <a:latin typeface="Calibri" panose="020F0502020204030204" pitchFamily="34" charset="0"/>
                        </a:rPr>
                        <a:t>Australia TGA</a:t>
                      </a:r>
                    </a:p>
                  </a:txBody>
                  <a:tcPr marL="6350" marR="6350" marT="6350" marB="0"/>
                </a:tc>
                <a:tc>
                  <a:txBody>
                    <a:bodyPr/>
                    <a:lstStyle/>
                    <a:p>
                      <a:pPr algn="l" fontAlgn="b">
                        <a:buNone/>
                      </a:pPr>
                      <a:r>
                        <a:rPr lang="en-GB" sz="1800" b="0" i="0" u="sng" strike="noStrike" dirty="0">
                          <a:solidFill>
                            <a:srgbClr val="0563C1"/>
                          </a:solidFill>
                          <a:effectLst/>
                          <a:latin typeface="Calibri" panose="020F0502020204030204" pitchFamily="34" charset="0"/>
                          <a:hlinkClick r:id="rId2"/>
                        </a:rPr>
                        <a:t>Public consultation: </a:t>
                      </a:r>
                      <a:r>
                        <a:rPr lang="en-GB" sz="1800" b="1" i="0" u="sng" strike="noStrike" dirty="0">
                          <a:solidFill>
                            <a:srgbClr val="0563C1"/>
                          </a:solidFill>
                          <a:effectLst/>
                          <a:latin typeface="Calibri" panose="020F0502020204030204" pitchFamily="34" charset="0"/>
                          <a:hlinkClick r:id="rId2"/>
                        </a:rPr>
                        <a:t>Conformity Assessment Procedures for medical devices </a:t>
                      </a:r>
                      <a:r>
                        <a:rPr lang="en-GB" sz="1800" b="0" i="0" u="sng" strike="noStrike" dirty="0">
                          <a:solidFill>
                            <a:srgbClr val="0563C1"/>
                          </a:solidFill>
                          <a:effectLst/>
                          <a:latin typeface="Calibri" panose="020F0502020204030204" pitchFamily="34" charset="0"/>
                          <a:hlinkClick r:id="rId2"/>
                        </a:rPr>
                        <a:t>– Proposed amendments</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234147048"/>
                  </a:ext>
                </a:extLst>
              </a:tr>
              <a:tr h="314091">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3"/>
                        </a:rPr>
                        <a:t>Preparing for </a:t>
                      </a:r>
                      <a:r>
                        <a:rPr lang="en-GB" sz="1800" b="1" i="0" u="sng" strike="noStrike" dirty="0">
                          <a:solidFill>
                            <a:srgbClr val="0563C1"/>
                          </a:solidFill>
                          <a:effectLst/>
                          <a:latin typeface="Calibri" panose="020F0502020204030204" pitchFamily="34" charset="0"/>
                          <a:hlinkClick r:id="rId3"/>
                        </a:rPr>
                        <a:t>UDI and </a:t>
                      </a:r>
                      <a:r>
                        <a:rPr lang="en-GB" sz="1800" b="1" i="0" u="sng" strike="noStrike" dirty="0" err="1">
                          <a:solidFill>
                            <a:srgbClr val="0563C1"/>
                          </a:solidFill>
                          <a:effectLst/>
                          <a:latin typeface="Calibri" panose="020F0502020204030204" pitchFamily="34" charset="0"/>
                          <a:hlinkClick r:id="rId3"/>
                        </a:rPr>
                        <a:t>AusUDID</a:t>
                      </a:r>
                      <a:r>
                        <a:rPr lang="en-GB" sz="1800" b="1" i="0" u="sng" strike="noStrike" dirty="0">
                          <a:solidFill>
                            <a:srgbClr val="0563C1"/>
                          </a:solidFill>
                          <a:effectLst/>
                          <a:latin typeface="Calibri" panose="020F0502020204030204" pitchFamily="34" charset="0"/>
                          <a:hlinkClick r:id="rId3"/>
                        </a:rPr>
                        <a:t> </a:t>
                      </a:r>
                      <a:r>
                        <a:rPr lang="en-GB" sz="1800" b="0" i="0" u="sng" strike="noStrike" dirty="0">
                          <a:solidFill>
                            <a:srgbClr val="0563C1"/>
                          </a:solidFill>
                          <a:effectLst/>
                          <a:latin typeface="Calibri" panose="020F0502020204030204" pitchFamily="34" charset="0"/>
                          <a:hlinkClick r:id="rId3"/>
                        </a:rPr>
                        <a:t>checklist</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22511056"/>
                  </a:ext>
                </a:extLst>
              </a:tr>
              <a:tr h="287992">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4"/>
                        </a:rPr>
                        <a:t>Understanding rules for </a:t>
                      </a:r>
                      <a:r>
                        <a:rPr lang="en-GB" sz="1800" b="1" i="0" u="sng" strike="noStrike" dirty="0">
                          <a:solidFill>
                            <a:srgbClr val="0563C1"/>
                          </a:solidFill>
                          <a:effectLst/>
                          <a:latin typeface="Calibri" panose="020F0502020204030204" pitchFamily="34" charset="0"/>
                          <a:hlinkClick r:id="rId4"/>
                        </a:rPr>
                        <a:t>boundary and combination products </a:t>
                      </a:r>
                      <a:r>
                        <a:rPr lang="en-GB" sz="1800" b="0" i="0" u="sng" strike="noStrike" dirty="0">
                          <a:solidFill>
                            <a:srgbClr val="0563C1"/>
                          </a:solidFill>
                          <a:effectLst/>
                          <a:latin typeface="Calibri" panose="020F0502020204030204" pitchFamily="34" charset="0"/>
                          <a:hlinkClick r:id="rId4"/>
                        </a:rPr>
                        <a:t>(Update)</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67293362"/>
                  </a:ext>
                </a:extLst>
              </a:tr>
              <a:tr h="314091">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5"/>
                        </a:rPr>
                        <a:t>ICH E6(R3) Guideline for </a:t>
                      </a:r>
                      <a:r>
                        <a:rPr lang="en-GB" sz="1800" b="1" i="0" u="sng" strike="noStrike" dirty="0">
                          <a:solidFill>
                            <a:srgbClr val="0563C1"/>
                          </a:solidFill>
                          <a:effectLst/>
                          <a:latin typeface="Calibri" panose="020F0502020204030204" pitchFamily="34" charset="0"/>
                          <a:hlinkClick r:id="rId5"/>
                        </a:rPr>
                        <a:t>Good Clinical Practice</a:t>
                      </a:r>
                      <a:endParaRPr lang="en-GB" sz="1800" b="1"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701610499"/>
                  </a:ext>
                </a:extLst>
              </a:tr>
              <a:tr h="314091">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6"/>
                        </a:rPr>
                        <a:t>Understanding </a:t>
                      </a:r>
                      <a:r>
                        <a:rPr lang="en-GB" sz="1800" b="1" i="0" u="sng" strike="noStrike" dirty="0">
                          <a:solidFill>
                            <a:srgbClr val="0563C1"/>
                          </a:solidFill>
                          <a:effectLst/>
                          <a:latin typeface="Calibri" panose="020F0502020204030204" pitchFamily="34" charset="0"/>
                          <a:hlinkClick r:id="rId6"/>
                        </a:rPr>
                        <a:t>clinical decision support system </a:t>
                      </a:r>
                      <a:r>
                        <a:rPr lang="en-GB" sz="1800" b="0" i="0" u="sng" strike="noStrike" dirty="0">
                          <a:solidFill>
                            <a:srgbClr val="0563C1"/>
                          </a:solidFill>
                          <a:effectLst/>
                          <a:latin typeface="Calibri" panose="020F0502020204030204" pitchFamily="34" charset="0"/>
                          <a:hlinkClick r:id="rId6"/>
                        </a:rPr>
                        <a:t>software regulation (Updated Jan 2026)</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89285247"/>
                  </a:ext>
                </a:extLst>
              </a:tr>
              <a:tr h="314091">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7"/>
                        </a:rPr>
                        <a:t>Understanding regulation of </a:t>
                      </a:r>
                      <a:r>
                        <a:rPr lang="en-GB" sz="1800" b="1" i="0" u="sng" strike="noStrike" dirty="0">
                          <a:solidFill>
                            <a:srgbClr val="0563C1"/>
                          </a:solidFill>
                          <a:effectLst/>
                          <a:latin typeface="Calibri" panose="020F0502020204030204" pitchFamily="34" charset="0"/>
                          <a:hlinkClick r:id="rId7"/>
                        </a:rPr>
                        <a:t>software-based medical devices </a:t>
                      </a:r>
                      <a:r>
                        <a:rPr lang="en-GB" sz="1800" b="0" i="0" u="sng" strike="noStrike" dirty="0">
                          <a:solidFill>
                            <a:srgbClr val="0563C1"/>
                          </a:solidFill>
                          <a:effectLst/>
                          <a:latin typeface="Calibri" panose="020F0502020204030204" pitchFamily="34" charset="0"/>
                          <a:hlinkClick r:id="rId7"/>
                        </a:rPr>
                        <a:t>(Updated Jan 2026)</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43660139"/>
                  </a:ext>
                </a:extLst>
              </a:tr>
              <a:tr h="314091">
                <a:tc vMerge="1">
                  <a:txBody>
                    <a:bodyPr/>
                    <a:lstStyle/>
                    <a:p>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8"/>
                        </a:rPr>
                        <a:t>Applying for an </a:t>
                      </a:r>
                      <a:r>
                        <a:rPr lang="en-GB" sz="1800" b="1" i="0" u="sng" strike="noStrike" dirty="0">
                          <a:solidFill>
                            <a:srgbClr val="0563C1"/>
                          </a:solidFill>
                          <a:effectLst/>
                          <a:latin typeface="Calibri" panose="020F0502020204030204" pitchFamily="34" charset="0"/>
                          <a:hlinkClick r:id="rId8"/>
                        </a:rPr>
                        <a:t>export certification </a:t>
                      </a:r>
                      <a:r>
                        <a:rPr lang="en-GB" sz="1800" b="0" i="0" u="sng" strike="noStrike" dirty="0">
                          <a:solidFill>
                            <a:srgbClr val="0563C1"/>
                          </a:solidFill>
                          <a:effectLst/>
                          <a:latin typeface="Calibri" panose="020F0502020204030204" pitchFamily="34" charset="0"/>
                          <a:hlinkClick r:id="rId8"/>
                        </a:rPr>
                        <a:t>for medical devices (Updated Jan 2026)</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00557343"/>
                  </a:ext>
                </a:extLst>
              </a:tr>
              <a:tr h="314091">
                <a:tc vMerge="1">
                  <a:txBody>
                    <a:bodyPr/>
                    <a:lstStyle/>
                    <a:p>
                      <a:endParaRPr dirty="0"/>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9"/>
                        </a:rPr>
                        <a:t>Consultation: Improved sharing of information about medical devices - Proposed amendments relating to transparency of </a:t>
                      </a:r>
                      <a:r>
                        <a:rPr lang="en-GB" sz="1800" b="1" i="0" u="sng" strike="noStrike" dirty="0">
                          <a:solidFill>
                            <a:srgbClr val="0563C1"/>
                          </a:solidFill>
                          <a:effectLst/>
                          <a:latin typeface="Calibri" panose="020F0502020204030204" pitchFamily="34" charset="0"/>
                          <a:hlinkClick r:id="rId9"/>
                        </a:rPr>
                        <a:t>disruptions to supply </a:t>
                      </a:r>
                      <a:r>
                        <a:rPr lang="en-GB" sz="1800" b="0" i="0" u="sng" strike="noStrike" dirty="0">
                          <a:solidFill>
                            <a:srgbClr val="0563C1"/>
                          </a:solidFill>
                          <a:effectLst/>
                          <a:latin typeface="Calibri" panose="020F0502020204030204" pitchFamily="34" charset="0"/>
                          <a:hlinkClick r:id="rId9"/>
                        </a:rPr>
                        <a:t>of a medical device</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10276430"/>
                  </a:ext>
                </a:extLst>
              </a:tr>
              <a:tr h="566566">
                <a:tc>
                  <a:txBody>
                    <a:bodyPr/>
                    <a:lstStyle/>
                    <a:p>
                      <a:pPr algn="l" fontAlgn="b">
                        <a:buNone/>
                      </a:pPr>
                      <a:r>
                        <a:rPr lang="en-GB" sz="1800" b="0" i="0" u="none" strike="noStrike">
                          <a:solidFill>
                            <a:srgbClr val="000000"/>
                          </a:solidFill>
                          <a:effectLst/>
                          <a:latin typeface="Calibri" panose="020F0502020204030204" pitchFamily="34" charset="0"/>
                        </a:rPr>
                        <a:t>Cuba CECMED</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10"/>
                        </a:rPr>
                        <a:t>CECMED Resolution No. 109/2025: Guide DM 135-25 </a:t>
                      </a:r>
                      <a:r>
                        <a:rPr lang="en-GB" sz="1800" b="1" i="0" u="sng" strike="noStrike" dirty="0">
                          <a:solidFill>
                            <a:srgbClr val="0563C1"/>
                          </a:solidFill>
                          <a:effectLst/>
                          <a:latin typeface="Calibri" panose="020F0502020204030204" pitchFamily="34" charset="0"/>
                          <a:hlinkClick r:id="rId10"/>
                        </a:rPr>
                        <a:t>Classification of Non-Conformities </a:t>
                      </a:r>
                      <a:r>
                        <a:rPr lang="en-GB" sz="1800" b="0" i="0" u="sng" strike="noStrike" dirty="0">
                          <a:solidFill>
                            <a:srgbClr val="0563C1"/>
                          </a:solidFill>
                          <a:effectLst/>
                          <a:latin typeface="Calibri" panose="020F0502020204030204" pitchFamily="34" charset="0"/>
                          <a:hlinkClick r:id="rId10"/>
                        </a:rPr>
                        <a:t>in the Manufacture of Medical Devices for In Vitro Diagnostics</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2670206"/>
                  </a:ext>
                </a:extLst>
              </a:tr>
              <a:tr h="314091">
                <a:tc>
                  <a:txBody>
                    <a:bodyPr/>
                    <a:lstStyle/>
                    <a:p>
                      <a:pPr algn="l" fontAlgn="b">
                        <a:buNone/>
                      </a:pPr>
                      <a:r>
                        <a:rPr lang="en-GB" sz="1800" b="0" i="0" u="none" strike="noStrike">
                          <a:solidFill>
                            <a:srgbClr val="000000"/>
                          </a:solidFill>
                          <a:effectLst/>
                          <a:latin typeface="Calibri" panose="020F0502020204030204" pitchFamily="34" charset="0"/>
                        </a:rPr>
                        <a:t>Egypt EDA</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11"/>
                        </a:rPr>
                        <a:t>Guideline for Good Regulatory Oversight of </a:t>
                      </a:r>
                      <a:r>
                        <a:rPr lang="en-GB" sz="1800" b="1" i="0" u="sng" strike="noStrike" dirty="0">
                          <a:solidFill>
                            <a:srgbClr val="0563C1"/>
                          </a:solidFill>
                          <a:effectLst/>
                          <a:latin typeface="Calibri" panose="020F0502020204030204" pitchFamily="34" charset="0"/>
                          <a:hlinkClick r:id="rId11"/>
                        </a:rPr>
                        <a:t>Clinical Trials by Egyptian Drug Authority </a:t>
                      </a:r>
                      <a:r>
                        <a:rPr lang="en-GB" sz="1800" b="0" i="0" u="sng" strike="noStrike" dirty="0">
                          <a:solidFill>
                            <a:srgbClr val="0563C1"/>
                          </a:solidFill>
                          <a:effectLst/>
                          <a:latin typeface="Calibri" panose="020F0502020204030204" pitchFamily="34" charset="0"/>
                          <a:hlinkClick r:id="rId11"/>
                        </a:rPr>
                        <a:t>v4</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799448351"/>
                  </a:ext>
                </a:extLst>
              </a:tr>
              <a:tr h="417135">
                <a:tc>
                  <a:txBody>
                    <a:bodyPr/>
                    <a:lstStyle/>
                    <a:p>
                      <a:pPr algn="l" fontAlgn="b">
                        <a:buNone/>
                      </a:pPr>
                      <a:r>
                        <a:rPr lang="en-GB" sz="1800" b="0" i="0" u="none" strike="noStrike">
                          <a:solidFill>
                            <a:srgbClr val="000000"/>
                          </a:solidFill>
                          <a:effectLst/>
                          <a:latin typeface="Calibri" panose="020F0502020204030204" pitchFamily="34" charset="0"/>
                        </a:rPr>
                        <a:t>Finland FIMEA</a:t>
                      </a:r>
                    </a:p>
                  </a:txBody>
                  <a:tcPr marL="6350" marR="6350" marT="6350" marB="0" anchor="b"/>
                </a:tc>
                <a:tc>
                  <a:txBody>
                    <a:bodyPr/>
                    <a:lstStyle/>
                    <a:p>
                      <a:pPr algn="l" fontAlgn="b">
                        <a:buNone/>
                      </a:pPr>
                      <a:r>
                        <a:rPr lang="en-GB" sz="1800" b="0" i="0" u="sng" strike="noStrike" dirty="0" err="1">
                          <a:solidFill>
                            <a:srgbClr val="0563C1"/>
                          </a:solidFill>
                          <a:effectLst/>
                          <a:latin typeface="Calibri" panose="020F0502020204030204" pitchFamily="34" charset="0"/>
                          <a:hlinkClick r:id="rId12"/>
                        </a:rPr>
                        <a:t>Fimea</a:t>
                      </a:r>
                      <a:r>
                        <a:rPr lang="en-GB" sz="1800" b="0" i="0" u="sng" strike="noStrike" dirty="0">
                          <a:solidFill>
                            <a:srgbClr val="0563C1"/>
                          </a:solidFill>
                          <a:effectLst/>
                          <a:latin typeface="Calibri" panose="020F0502020204030204" pitchFamily="34" charset="0"/>
                          <a:hlinkClick r:id="rId12"/>
                        </a:rPr>
                        <a:t> has released a guideline page on using </a:t>
                      </a:r>
                      <a:r>
                        <a:rPr lang="en-GB" sz="1800" b="1" i="0" u="sng" strike="noStrike" dirty="0">
                          <a:solidFill>
                            <a:srgbClr val="0563C1"/>
                          </a:solidFill>
                          <a:effectLst/>
                          <a:latin typeface="Calibri" panose="020F0502020204030204" pitchFamily="34" charset="0"/>
                          <a:hlinkClick r:id="rId12"/>
                        </a:rPr>
                        <a:t>artificial intelligence in medical devices</a:t>
                      </a:r>
                      <a:endParaRPr lang="en-GB" sz="1800" b="1"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77969774"/>
                  </a:ext>
                </a:extLst>
              </a:tr>
              <a:tr h="331304">
                <a:tc>
                  <a:txBody>
                    <a:bodyPr/>
                    <a:lstStyle/>
                    <a:p>
                      <a:pPr algn="l" fontAlgn="b">
                        <a:buNone/>
                      </a:pPr>
                      <a:r>
                        <a:rPr lang="en-GB" sz="1800" b="0" i="0" u="none" strike="noStrike">
                          <a:solidFill>
                            <a:srgbClr val="000000"/>
                          </a:solidFill>
                          <a:effectLst/>
                          <a:latin typeface="Calibri" panose="020F0502020204030204" pitchFamily="34" charset="0"/>
                        </a:rPr>
                        <a:t>Ireland HPRA</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13"/>
                        </a:rPr>
                        <a:t>Guide to </a:t>
                      </a:r>
                      <a:r>
                        <a:rPr lang="en-GB" sz="1800" b="1" i="0" u="sng" strike="noStrike" dirty="0">
                          <a:solidFill>
                            <a:srgbClr val="0563C1"/>
                          </a:solidFill>
                          <a:effectLst/>
                          <a:latin typeface="Calibri" panose="020F0502020204030204" pitchFamily="34" charset="0"/>
                          <a:hlinkClick r:id="rId13"/>
                        </a:rPr>
                        <a:t>Fees for Human Products </a:t>
                      </a:r>
                      <a:r>
                        <a:rPr lang="en-GB" sz="1800" b="0" i="0" u="sng" strike="noStrike" dirty="0">
                          <a:solidFill>
                            <a:srgbClr val="0563C1"/>
                          </a:solidFill>
                          <a:effectLst/>
                          <a:latin typeface="Calibri" panose="020F0502020204030204" pitchFamily="34" charset="0"/>
                          <a:hlinkClick r:id="rId13"/>
                        </a:rPr>
                        <a:t>Updated</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49323344"/>
                  </a:ext>
                </a:extLst>
              </a:tr>
              <a:tr h="331304">
                <a:tc rowSpan="2">
                  <a:txBody>
                    <a:bodyPr/>
                    <a:lstStyle/>
                    <a:p>
                      <a:pPr algn="l" fontAlgn="b">
                        <a:buNone/>
                      </a:pPr>
                      <a:r>
                        <a:rPr lang="en-GB" sz="1700" b="0" i="0" u="none" strike="noStrike" dirty="0">
                          <a:solidFill>
                            <a:srgbClr val="000000"/>
                          </a:solidFill>
                          <a:effectLst/>
                          <a:latin typeface="Calibri" panose="020F0502020204030204" pitchFamily="34" charset="0"/>
                        </a:rPr>
                        <a:t>Malaysia MDA</a:t>
                      </a:r>
                    </a:p>
                  </a:txBody>
                  <a:tcPr marL="6350" marR="6350" marT="6350" marB="0"/>
                </a:tc>
                <a:tc>
                  <a:txBody>
                    <a:bodyPr/>
                    <a:lstStyle/>
                    <a:p>
                      <a:pPr algn="l" fontAlgn="b">
                        <a:buNone/>
                      </a:pPr>
                      <a:r>
                        <a:rPr lang="en-GB" sz="1700" b="1" i="0" u="sng" strike="noStrike" dirty="0">
                          <a:solidFill>
                            <a:srgbClr val="0563C1"/>
                          </a:solidFill>
                          <a:effectLst/>
                          <a:latin typeface="Calibri" panose="020F0502020204030204" pitchFamily="34" charset="0"/>
                          <a:hlinkClick r:id="rId14"/>
                        </a:rPr>
                        <a:t>Definitions</a:t>
                      </a:r>
                      <a:r>
                        <a:rPr lang="en-GB" sz="1700" b="0" i="0" u="sng" strike="noStrike" dirty="0">
                          <a:solidFill>
                            <a:srgbClr val="0563C1"/>
                          </a:solidFill>
                          <a:effectLst/>
                          <a:latin typeface="Calibri" panose="020F0502020204030204" pitchFamily="34" charset="0"/>
                          <a:hlinkClick r:id="rId14"/>
                        </a:rPr>
                        <a:t> of Medical Devices (Draft)</a:t>
                      </a:r>
                      <a:endParaRPr lang="en-GB" sz="17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774854197"/>
                  </a:ext>
                </a:extLst>
              </a:tr>
              <a:tr h="331304">
                <a:tc vMerge="1">
                  <a:txBody>
                    <a:bodyPr/>
                    <a:lstStyle/>
                    <a:p>
                      <a:pPr algn="l" fontAlgn="b">
                        <a:buNone/>
                      </a:pPr>
                      <a:endParaRPr lang="en-GB" sz="17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buNone/>
                      </a:pPr>
                      <a:r>
                        <a:rPr lang="en-GB" sz="1700" b="1" i="0" u="sng" strike="noStrike" dirty="0">
                          <a:solidFill>
                            <a:srgbClr val="0563C1"/>
                          </a:solidFill>
                          <a:effectLst/>
                          <a:latin typeface="Calibri" panose="020F0502020204030204" pitchFamily="34" charset="0"/>
                          <a:hlinkClick r:id="rId15"/>
                        </a:rPr>
                        <a:t>Medical Device </a:t>
                      </a:r>
                      <a:r>
                        <a:rPr lang="en-GB" sz="1700" b="0" i="0" u="sng" strike="noStrike" dirty="0">
                          <a:solidFill>
                            <a:srgbClr val="0563C1"/>
                          </a:solidFill>
                          <a:effectLst/>
                          <a:latin typeface="Calibri" panose="020F0502020204030204" pitchFamily="34" charset="0"/>
                          <a:hlinkClick r:id="rId15"/>
                        </a:rPr>
                        <a:t>(Designated Medical Device) Order 2026</a:t>
                      </a:r>
                      <a:endParaRPr lang="en-GB" sz="17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45441721"/>
                  </a:ext>
                </a:extLst>
              </a:tr>
            </a:tbl>
          </a:graphicData>
        </a:graphic>
      </p:graphicFrame>
    </p:spTree>
    <p:extLst>
      <p:ext uri="{BB962C8B-B14F-4D97-AF65-F5344CB8AC3E}">
        <p14:creationId xmlns:p14="http://schemas.microsoft.com/office/powerpoint/2010/main" val="37971286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8F917-E00C-CE88-F89F-E29648F879D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F728692-DFB0-926D-54BB-3D0EDDD81548}"/>
              </a:ext>
            </a:extLst>
          </p:cNvPr>
          <p:cNvSpPr>
            <a:spLocks noGrp="1"/>
          </p:cNvSpPr>
          <p:nvPr>
            <p:ph type="body" sz="quarter" idx="10"/>
          </p:nvPr>
        </p:nvSpPr>
        <p:spPr>
          <a:xfrm>
            <a:off x="308011" y="304645"/>
            <a:ext cx="11575978" cy="1710870"/>
          </a:xfrm>
        </p:spPr>
        <p:txBody>
          <a:bodyPr/>
          <a:lstStyle/>
          <a:p>
            <a:r>
              <a:rPr lang="en-US" sz="3600"/>
              <a:t>INTERNATIONAL REGULATORS</a:t>
            </a:r>
          </a:p>
        </p:txBody>
      </p:sp>
      <p:sp>
        <p:nvSpPr>
          <p:cNvPr id="3" name="Text Placeholder 2">
            <a:extLst>
              <a:ext uri="{FF2B5EF4-FFF2-40B4-BE49-F238E27FC236}">
                <a16:creationId xmlns:a16="http://schemas.microsoft.com/office/drawing/2014/main" id="{BAB048BB-DAE2-6EC3-A82C-7F58F5867E0B}"/>
              </a:ext>
            </a:extLst>
          </p:cNvPr>
          <p:cNvSpPr>
            <a:spLocks noGrp="1"/>
          </p:cNvSpPr>
          <p:nvPr>
            <p:ph type="body" sz="quarter" idx="11"/>
          </p:nvPr>
        </p:nvSpPr>
        <p:spPr/>
        <p:txBody>
          <a:bodyPr/>
          <a:lstStyle/>
          <a:p>
            <a:endParaRPr lang="en-US"/>
          </a:p>
        </p:txBody>
      </p:sp>
      <p:graphicFrame>
        <p:nvGraphicFramePr>
          <p:cNvPr id="6" name="Table 6">
            <a:extLst>
              <a:ext uri="{FF2B5EF4-FFF2-40B4-BE49-F238E27FC236}">
                <a16:creationId xmlns:a16="http://schemas.microsoft.com/office/drawing/2014/main" id="{36104256-BDCB-169D-FC91-97B171EAF3E4}"/>
              </a:ext>
            </a:extLst>
          </p:cNvPr>
          <p:cNvGraphicFramePr>
            <a:graphicFrameLocks noGrp="1"/>
          </p:cNvGraphicFramePr>
          <p:nvPr>
            <p:extLst>
              <p:ext uri="{D42A27DB-BD31-4B8C-83A1-F6EECF244321}">
                <p14:modId xmlns:p14="http://schemas.microsoft.com/office/powerpoint/2010/main" val="1461566510"/>
              </p:ext>
            </p:extLst>
          </p:nvPr>
        </p:nvGraphicFramePr>
        <p:xfrm>
          <a:off x="346316" y="785018"/>
          <a:ext cx="11499367" cy="5156692"/>
        </p:xfrm>
        <a:graphic>
          <a:graphicData uri="http://schemas.openxmlformats.org/drawingml/2006/table">
            <a:tbl>
              <a:tblPr firstRow="1" bandRow="1">
                <a:tableStyleId>{F5AB1C69-6EDB-4FF4-983F-18BD219EF322}</a:tableStyleId>
              </a:tblPr>
              <a:tblGrid>
                <a:gridCol w="1819554">
                  <a:extLst>
                    <a:ext uri="{9D8B030D-6E8A-4147-A177-3AD203B41FA5}">
                      <a16:colId xmlns:a16="http://schemas.microsoft.com/office/drawing/2014/main" val="2962775829"/>
                    </a:ext>
                  </a:extLst>
                </a:gridCol>
                <a:gridCol w="9679813">
                  <a:extLst>
                    <a:ext uri="{9D8B030D-6E8A-4147-A177-3AD203B41FA5}">
                      <a16:colId xmlns:a16="http://schemas.microsoft.com/office/drawing/2014/main" val="2273057510"/>
                    </a:ext>
                  </a:extLst>
                </a:gridCol>
              </a:tblGrid>
              <a:tr h="293947">
                <a:tc>
                  <a:txBody>
                    <a:bodyPr/>
                    <a:lstStyle/>
                    <a:p>
                      <a:pPr algn="l" fontAlgn="b">
                        <a:buNone/>
                      </a:pPr>
                      <a:r>
                        <a:rPr lang="en-GB" sz="1800" b="1" i="0" u="none" strike="noStrike" dirty="0">
                          <a:solidFill>
                            <a:srgbClr val="000000"/>
                          </a:solidFill>
                          <a:effectLst/>
                          <a:latin typeface="Calibri" panose="020F0502020204030204" pitchFamily="34" charset="0"/>
                        </a:rPr>
                        <a:t>Authority</a:t>
                      </a:r>
                    </a:p>
                  </a:txBody>
                  <a:tcPr marL="6350" marR="6350" marT="6350" anchor="b"/>
                </a:tc>
                <a:tc>
                  <a:txBody>
                    <a:bodyPr/>
                    <a:lstStyle/>
                    <a:p>
                      <a:pPr algn="l" fontAlgn="ctr">
                        <a:buNone/>
                      </a:pPr>
                      <a:r>
                        <a:rPr lang="en-GB" sz="1800" b="1" i="0" u="none" strike="noStrike" dirty="0">
                          <a:solidFill>
                            <a:schemeClr val="tx1"/>
                          </a:solidFill>
                          <a:effectLst/>
                          <a:latin typeface="Calibri" panose="020F0502020204030204" pitchFamily="34" charset="0"/>
                        </a:rPr>
                        <a:t>Update</a:t>
                      </a:r>
                    </a:p>
                  </a:txBody>
                  <a:tcPr marL="6350" marR="6350" marT="6350" anchor="ctr"/>
                </a:tc>
                <a:extLst>
                  <a:ext uri="{0D108BD9-81ED-4DB2-BD59-A6C34878D82A}">
                    <a16:rowId xmlns:a16="http://schemas.microsoft.com/office/drawing/2014/main" val="1120442852"/>
                  </a:ext>
                </a:extLst>
              </a:tr>
              <a:tr h="390382">
                <a:tc rowSpan="2">
                  <a:txBody>
                    <a:bodyPr/>
                    <a:lstStyle/>
                    <a:p>
                      <a:pPr algn="l" fontAlgn="b">
                        <a:buNone/>
                      </a:pPr>
                      <a:r>
                        <a:rPr lang="en-GB" sz="1800" b="0" i="0" u="none" strike="noStrike" dirty="0">
                          <a:solidFill>
                            <a:srgbClr val="000000"/>
                          </a:solidFill>
                          <a:effectLst/>
                          <a:latin typeface="Calibri" panose="020F0502020204030204" pitchFamily="34" charset="0"/>
                        </a:rPr>
                        <a:t>Singapore HSA</a:t>
                      </a:r>
                    </a:p>
                  </a:txBody>
                  <a:tcPr marL="6350" marR="6350" marT="6350" marB="0"/>
                </a:tc>
                <a:tc>
                  <a:txBody>
                    <a:bodyPr/>
                    <a:lstStyle/>
                    <a:p>
                      <a:pPr algn="l" fontAlgn="b">
                        <a:buNone/>
                      </a:pPr>
                      <a:r>
                        <a:rPr lang="en-GB" sz="1800" b="0" i="0" u="sng" strike="noStrike" dirty="0">
                          <a:solidFill>
                            <a:srgbClr val="0563C1"/>
                          </a:solidFill>
                          <a:effectLst/>
                          <a:latin typeface="Calibri" panose="020F0502020204030204" pitchFamily="34" charset="0"/>
                          <a:hlinkClick r:id="rId2"/>
                        </a:rPr>
                        <a:t>Regulatory Guidelines for Software Medical Devices including </a:t>
                      </a:r>
                      <a:r>
                        <a:rPr lang="en-GB" sz="1800" b="1" i="0" u="sng" strike="noStrike" dirty="0">
                          <a:solidFill>
                            <a:srgbClr val="0563C1"/>
                          </a:solidFill>
                          <a:effectLst/>
                          <a:latin typeface="Calibri" panose="020F0502020204030204" pitchFamily="34" charset="0"/>
                          <a:hlinkClick r:id="rId2"/>
                        </a:rPr>
                        <a:t>Machine Learning-Enabled Medical Devices</a:t>
                      </a:r>
                      <a:r>
                        <a:rPr lang="en-GB" sz="1800" b="0" i="0" u="sng" strike="noStrike" dirty="0">
                          <a:solidFill>
                            <a:srgbClr val="0563C1"/>
                          </a:solidFill>
                          <a:effectLst/>
                          <a:latin typeface="Calibri" panose="020F0502020204030204" pitchFamily="34" charset="0"/>
                          <a:hlinkClick r:id="rId2"/>
                        </a:rPr>
                        <a:t> – A Life Cycle Approach Revision 4</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80116227"/>
                  </a:ext>
                </a:extLst>
              </a:tr>
              <a:tr h="390382">
                <a:tc vMerge="1">
                  <a:txBody>
                    <a:bodyPr/>
                    <a:lstStyle/>
                    <a:p>
                      <a:pPr algn="l" fontAlgn="b">
                        <a:buNone/>
                      </a:pPr>
                      <a:endParaRPr lang="en-GB" sz="17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3"/>
                        </a:rPr>
                        <a:t>UK and Singapore Team Up to Launch New Fast Track Pathway to Speed Up Access to </a:t>
                      </a:r>
                      <a:r>
                        <a:rPr lang="en-GB" sz="1800" b="1" i="0" u="sng" strike="noStrike" dirty="0">
                          <a:solidFill>
                            <a:srgbClr val="0563C1"/>
                          </a:solidFill>
                          <a:effectLst/>
                          <a:latin typeface="Calibri" panose="020F0502020204030204" pitchFamily="34" charset="0"/>
                          <a:hlinkClick r:id="rId3"/>
                        </a:rPr>
                        <a:t>Breakthrough Health Technologies</a:t>
                      </a:r>
                      <a:endParaRPr lang="en-GB" sz="1800" b="1"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84099164"/>
                  </a:ext>
                </a:extLst>
              </a:tr>
              <a:tr h="530229">
                <a:tc rowSpan="4">
                  <a:txBody>
                    <a:bodyPr/>
                    <a:lstStyle/>
                    <a:p>
                      <a:pPr algn="l" fontAlgn="b">
                        <a:buNone/>
                      </a:pPr>
                      <a:r>
                        <a:rPr lang="en-GB" sz="1800" b="0" i="0" u="none" strike="noStrike" dirty="0">
                          <a:solidFill>
                            <a:srgbClr val="000000"/>
                          </a:solidFill>
                          <a:effectLst/>
                          <a:latin typeface="Calibri" panose="020F0502020204030204" pitchFamily="34" charset="0"/>
                        </a:rPr>
                        <a:t>South Korea MFDS</a:t>
                      </a:r>
                    </a:p>
                  </a:txBody>
                  <a:tcPr marL="6350" marR="6350" marT="6350" marB="0"/>
                </a:tc>
                <a:tc>
                  <a:txBody>
                    <a:bodyPr/>
                    <a:lstStyle/>
                    <a:p>
                      <a:pPr algn="l" fontAlgn="b">
                        <a:buNone/>
                      </a:pPr>
                      <a:r>
                        <a:rPr lang="en-GB" sz="1800" b="0" i="0" u="sng" strike="noStrike" dirty="0">
                          <a:solidFill>
                            <a:srgbClr val="0563C1"/>
                          </a:solidFill>
                          <a:effectLst/>
                          <a:latin typeface="Calibri" panose="020F0502020204030204" pitchFamily="34" charset="0"/>
                          <a:hlinkClick r:id="rId4"/>
                        </a:rPr>
                        <a:t>Partial </a:t>
                      </a:r>
                      <a:r>
                        <a:rPr lang="en-GB" sz="1800" b="1" i="0" u="sng" strike="noStrike" dirty="0">
                          <a:solidFill>
                            <a:srgbClr val="0563C1"/>
                          </a:solidFill>
                          <a:effectLst/>
                          <a:latin typeface="Calibri" panose="020F0502020204030204" pitchFamily="34" charset="0"/>
                          <a:hlinkClick r:id="rId4"/>
                        </a:rPr>
                        <a:t>Revision of the Regulations </a:t>
                      </a:r>
                      <a:r>
                        <a:rPr lang="en-GB" sz="1800" b="0" i="0" u="sng" strike="noStrike" dirty="0">
                          <a:solidFill>
                            <a:srgbClr val="0563C1"/>
                          </a:solidFill>
                          <a:effectLst/>
                          <a:latin typeface="Calibri" panose="020F0502020204030204" pitchFamily="34" charset="0"/>
                          <a:hlinkClick r:id="rId4"/>
                        </a:rPr>
                        <a:t>on Medical Device Licensing, Notification, Examination, etc. (No. 2026-6, January 26, 2026)</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89589314"/>
                  </a:ext>
                </a:extLst>
              </a:tr>
              <a:tr h="530229">
                <a:tc vMerge="1">
                  <a:txBody>
                    <a:bodyPr/>
                    <a:lstStyle/>
                    <a:p>
                      <a:pPr algn="l" fontAlgn="b">
                        <a:buNone/>
                      </a:pPr>
                      <a:endParaRPr lang="en-GB" sz="17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5"/>
                        </a:rPr>
                        <a:t>Partial Revision Notice of "Regulations on Approval, Notification, and Examination of </a:t>
                      </a:r>
                      <a:r>
                        <a:rPr lang="en-GB" sz="1800" b="1" i="0" u="sng" strike="noStrike" dirty="0">
                          <a:solidFill>
                            <a:srgbClr val="0563C1"/>
                          </a:solidFill>
                          <a:effectLst/>
                          <a:latin typeface="Calibri" panose="020F0502020204030204" pitchFamily="34" charset="0"/>
                          <a:hlinkClick r:id="rId5"/>
                        </a:rPr>
                        <a:t>in Vitro Diagnostic Medical Devices</a:t>
                      </a:r>
                      <a:r>
                        <a:rPr lang="en-GB" sz="1800" b="0" i="0" u="sng" strike="noStrike" dirty="0">
                          <a:solidFill>
                            <a:srgbClr val="0563C1"/>
                          </a:solidFill>
                          <a:effectLst/>
                          <a:latin typeface="Calibri" panose="020F0502020204030204" pitchFamily="34" charset="0"/>
                          <a:hlinkClick r:id="rId5"/>
                        </a:rPr>
                        <a:t>"</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91776330"/>
                  </a:ext>
                </a:extLst>
              </a:tr>
              <a:tr h="530229">
                <a:tc vMerge="1">
                  <a:txBody>
                    <a:bodyPr/>
                    <a:lstStyle/>
                    <a:p>
                      <a:pPr algn="l" fontAlgn="b">
                        <a:buNone/>
                      </a:pPr>
                      <a:endParaRPr lang="en-GB" sz="17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6"/>
                        </a:rPr>
                        <a:t>Partial Revision Notice of "Regulations on Classification and Classification of </a:t>
                      </a:r>
                      <a:r>
                        <a:rPr lang="en-GB" sz="1800" b="1" i="0" u="sng" strike="noStrike" dirty="0">
                          <a:solidFill>
                            <a:srgbClr val="0563C1"/>
                          </a:solidFill>
                          <a:effectLst/>
                          <a:latin typeface="Calibri" panose="020F0502020204030204" pitchFamily="34" charset="0"/>
                          <a:hlinkClick r:id="rId6"/>
                        </a:rPr>
                        <a:t>Digital Medical Products</a:t>
                      </a:r>
                      <a:r>
                        <a:rPr lang="en-GB" sz="1800" b="0" i="0" u="sng" strike="noStrike" dirty="0">
                          <a:solidFill>
                            <a:srgbClr val="0563C1"/>
                          </a:solidFill>
                          <a:effectLst/>
                          <a:latin typeface="Calibri" panose="020F0502020204030204" pitchFamily="34" charset="0"/>
                          <a:hlinkClick r:id="rId6"/>
                        </a:rPr>
                        <a:t>" (No. 2026-4, 2026. 1. 23.)</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722809352"/>
                  </a:ext>
                </a:extLst>
              </a:tr>
              <a:tr h="390382">
                <a:tc vMerge="1">
                  <a:txBody>
                    <a:bodyPr/>
                    <a:lstStyle/>
                    <a:p>
                      <a:pPr algn="l" fontAlgn="b">
                        <a:buNone/>
                      </a:pPr>
                      <a:endParaRPr lang="en-GB" sz="17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7"/>
                        </a:rPr>
                        <a:t>Partial Revision Notice of "Regulations on the Supply of </a:t>
                      </a:r>
                      <a:r>
                        <a:rPr lang="en-GB" sz="1800" b="1" i="0" u="sng" strike="noStrike" dirty="0">
                          <a:solidFill>
                            <a:srgbClr val="0563C1"/>
                          </a:solidFill>
                          <a:effectLst/>
                          <a:latin typeface="Calibri" panose="020F0502020204030204" pitchFamily="34" charset="0"/>
                          <a:hlinkClick r:id="rId7"/>
                        </a:rPr>
                        <a:t>Rare and Urgent Medical Devices</a:t>
                      </a:r>
                      <a:r>
                        <a:rPr lang="en-GB" sz="1800" b="0" i="0" u="sng" strike="noStrike" dirty="0">
                          <a:solidFill>
                            <a:srgbClr val="0563C1"/>
                          </a:solidFill>
                          <a:effectLst/>
                          <a:latin typeface="Calibri" panose="020F0502020204030204" pitchFamily="34" charset="0"/>
                          <a:hlinkClick r:id="rId7"/>
                        </a:rPr>
                        <a:t>" (No. 2026-3, January 22, 2026)</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86320443"/>
                  </a:ext>
                </a:extLst>
              </a:tr>
              <a:tr h="390382">
                <a:tc>
                  <a:txBody>
                    <a:bodyPr/>
                    <a:lstStyle/>
                    <a:p>
                      <a:pPr algn="l" fontAlgn="b">
                        <a:buNone/>
                      </a:pPr>
                      <a:r>
                        <a:rPr lang="en-GB" sz="1800" b="0" i="0" u="none" strike="noStrike">
                          <a:solidFill>
                            <a:srgbClr val="000000"/>
                          </a:solidFill>
                          <a:effectLst/>
                          <a:latin typeface="Calibri" panose="020F0502020204030204" pitchFamily="34" charset="0"/>
                        </a:rPr>
                        <a:t>Switzerland Swissmedic</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8"/>
                        </a:rPr>
                        <a:t>Application for authorisation of a medicinal product with integral medical device component (</a:t>
                      </a:r>
                      <a:r>
                        <a:rPr lang="en-GB" sz="1800" b="1" i="0" u="sng" strike="noStrike" dirty="0">
                          <a:solidFill>
                            <a:srgbClr val="0563C1"/>
                          </a:solidFill>
                          <a:effectLst/>
                          <a:latin typeface="Calibri" panose="020F0502020204030204" pitchFamily="34" charset="0"/>
                          <a:hlinkClick r:id="rId8"/>
                        </a:rPr>
                        <a:t>integral combination product</a:t>
                      </a:r>
                      <a:r>
                        <a:rPr lang="en-GB" sz="1800" b="0" i="0" u="sng" strike="noStrike" dirty="0">
                          <a:solidFill>
                            <a:srgbClr val="0563C1"/>
                          </a:solidFill>
                          <a:effectLst/>
                          <a:latin typeface="Calibri" panose="020F0502020204030204" pitchFamily="34" charset="0"/>
                          <a:hlinkClick r:id="rId8"/>
                        </a:rPr>
                        <a:t>)</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88488319"/>
                  </a:ext>
                </a:extLst>
              </a:tr>
              <a:tr h="530229">
                <a:tc>
                  <a:txBody>
                    <a:bodyPr/>
                    <a:lstStyle/>
                    <a:p>
                      <a:pPr algn="l" fontAlgn="b">
                        <a:buNone/>
                      </a:pPr>
                      <a:r>
                        <a:rPr lang="en-GB" sz="1800" b="0" i="0" u="none" strike="noStrike">
                          <a:solidFill>
                            <a:srgbClr val="000000"/>
                          </a:solidFill>
                          <a:effectLst/>
                          <a:latin typeface="Calibri" panose="020F0502020204030204" pitchFamily="34" charset="0"/>
                        </a:rPr>
                        <a:t>Turkey TMMDA</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9"/>
                        </a:rPr>
                        <a:t>Guideline on the implementation of the regulation on the </a:t>
                      </a:r>
                      <a:r>
                        <a:rPr lang="en-GB" sz="1800" b="1" i="0" u="sng" strike="noStrike" dirty="0">
                          <a:solidFill>
                            <a:srgbClr val="0563C1"/>
                          </a:solidFill>
                          <a:effectLst/>
                          <a:latin typeface="Calibri" panose="020F0502020204030204" pitchFamily="34" charset="0"/>
                          <a:hlinkClick r:id="rId9"/>
                        </a:rPr>
                        <a:t>sale, advertisement and promotion </a:t>
                      </a:r>
                      <a:r>
                        <a:rPr lang="en-GB" sz="1800" b="0" i="0" u="sng" strike="noStrike" dirty="0">
                          <a:solidFill>
                            <a:srgbClr val="0563C1"/>
                          </a:solidFill>
                          <a:effectLst/>
                          <a:latin typeface="Calibri" panose="020F0502020204030204" pitchFamily="34" charset="0"/>
                          <a:hlinkClick r:id="rId9"/>
                        </a:rPr>
                        <a:t>of medical devices v2</a:t>
                      </a:r>
                      <a:endParaRPr lang="en-GB" sz="1800" b="0"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320316911"/>
                  </a:ext>
                </a:extLst>
              </a:tr>
              <a:tr h="390382">
                <a:tc>
                  <a:txBody>
                    <a:bodyPr/>
                    <a:lstStyle/>
                    <a:p>
                      <a:pPr algn="l" fontAlgn="b">
                        <a:buNone/>
                      </a:pPr>
                      <a:r>
                        <a:rPr lang="en-GB" sz="1800" b="0" i="0" u="none" strike="noStrike">
                          <a:solidFill>
                            <a:srgbClr val="000000"/>
                          </a:solidFill>
                          <a:effectLst/>
                          <a:latin typeface="Calibri" panose="020F0502020204030204" pitchFamily="34" charset="0"/>
                        </a:rPr>
                        <a:t>Ukraine SMDC</a:t>
                      </a:r>
                    </a:p>
                  </a:txBody>
                  <a:tcPr marL="6350" marR="6350" marT="6350" marB="0" anchor="b"/>
                </a:tc>
                <a:tc>
                  <a:txBody>
                    <a:bodyPr/>
                    <a:lstStyle/>
                    <a:p>
                      <a:pPr algn="l" fontAlgn="b">
                        <a:buNone/>
                      </a:pPr>
                      <a:r>
                        <a:rPr lang="en-GB" sz="1800" b="0" i="0" u="sng" strike="noStrike" dirty="0">
                          <a:solidFill>
                            <a:srgbClr val="0563C1"/>
                          </a:solidFill>
                          <a:effectLst/>
                          <a:latin typeface="Calibri" panose="020F0502020204030204" pitchFamily="34" charset="0"/>
                          <a:hlinkClick r:id="rId10"/>
                        </a:rPr>
                        <a:t>Ukraine has approved the Guidelines on </a:t>
                      </a:r>
                      <a:r>
                        <a:rPr lang="en-GB" sz="1800" b="1" i="0" u="sng" strike="noStrike" dirty="0">
                          <a:solidFill>
                            <a:srgbClr val="0563C1"/>
                          </a:solidFill>
                          <a:effectLst/>
                          <a:latin typeface="Calibri" panose="020F0502020204030204" pitchFamily="34" charset="0"/>
                          <a:hlinkClick r:id="rId10"/>
                        </a:rPr>
                        <a:t>State HTA for Medical Devices</a:t>
                      </a:r>
                      <a:endParaRPr lang="en-GB" sz="1800" b="1" i="0" u="sng" strike="noStrike" dirty="0">
                        <a:solidFill>
                          <a:srgbClr val="0563C1"/>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04091141"/>
                  </a:ext>
                </a:extLst>
              </a:tr>
            </a:tbl>
          </a:graphicData>
        </a:graphic>
      </p:graphicFrame>
    </p:spTree>
    <p:extLst>
      <p:ext uri="{BB962C8B-B14F-4D97-AF65-F5344CB8AC3E}">
        <p14:creationId xmlns:p14="http://schemas.microsoft.com/office/powerpoint/2010/main" val="190931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1866B81-6B2C-405F-8BFD-8244796A5174}"/>
              </a:ext>
            </a:extLst>
          </p:cNvPr>
          <p:cNvSpPr>
            <a:spLocks noGrp="1"/>
          </p:cNvSpPr>
          <p:nvPr>
            <p:ph type="body" sz="quarter" idx="10"/>
          </p:nvPr>
        </p:nvSpPr>
        <p:spPr>
          <a:xfrm>
            <a:off x="515938" y="509788"/>
            <a:ext cx="6703728" cy="677744"/>
          </a:xfrm>
        </p:spPr>
        <p:txBody>
          <a:bodyPr/>
          <a:lstStyle/>
          <a:p>
            <a:r>
              <a:rPr lang="en-GB" dirty="0"/>
              <a:t>APPENDIX – RESOURCE LIBRARY</a:t>
            </a:r>
          </a:p>
        </p:txBody>
      </p:sp>
      <p:sp>
        <p:nvSpPr>
          <p:cNvPr id="3" name="Text Placeholder 2">
            <a:extLst>
              <a:ext uri="{FF2B5EF4-FFF2-40B4-BE49-F238E27FC236}">
                <a16:creationId xmlns:a16="http://schemas.microsoft.com/office/drawing/2014/main" id="{F239C311-765F-4B6F-ADB7-FF8C0AB13041}"/>
              </a:ext>
            </a:extLst>
          </p:cNvPr>
          <p:cNvSpPr>
            <a:spLocks noGrp="1"/>
          </p:cNvSpPr>
          <p:nvPr>
            <p:ph type="body" sz="quarter" idx="12"/>
          </p:nvPr>
        </p:nvSpPr>
        <p:spPr>
          <a:xfrm>
            <a:off x="5136529" y="3509002"/>
            <a:ext cx="6883842" cy="2339624"/>
          </a:xfrm>
        </p:spPr>
        <p:txBody>
          <a:bodyPr>
            <a:normAutofit fontScale="25000" lnSpcReduction="20000"/>
          </a:bodyPr>
          <a:lstStyle/>
          <a:p>
            <a:pPr>
              <a:lnSpc>
                <a:spcPct val="107000"/>
              </a:lnSpc>
              <a:spcBef>
                <a:spcPts val="0"/>
              </a:spcBef>
              <a:spcAft>
                <a:spcPts val="600"/>
              </a:spcAft>
            </a:pPr>
            <a:r>
              <a:rPr lang="en-GB" sz="5600" kern="100" dirty="0">
                <a:effectLst/>
                <a:latin typeface="Aptos"/>
                <a:ea typeface="Aptos"/>
                <a:cs typeface="Arial" panose="020B0604020202020204" pitchFamily="34" charset="0"/>
              </a:rPr>
              <a:t>ABHI briefing papers</a:t>
            </a: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2">
                  <a:extLst>
                    <a:ext uri="{A12FA001-AC4F-418D-AE19-62706E023703}">
                      <ahyp:hlinkClr xmlns:ahyp="http://schemas.microsoft.com/office/drawing/2018/hyperlinkcolor" val="tx"/>
                    </a:ext>
                  </a:extLst>
                </a:hlinkClick>
              </a:rPr>
              <a:t>HealthTech Regulations - Driving Economic </a:t>
            </a:r>
            <a:r>
              <a:rPr lang="en-GB" sz="5600" b="1" u="sng" kern="100" dirty="0">
                <a:solidFill>
                  <a:schemeClr val="tx2"/>
                </a:solidFill>
                <a:effectLst/>
                <a:latin typeface="Aptos"/>
                <a:ea typeface="Aptos"/>
                <a:cs typeface="Arial" panose="020B0604020202020204" pitchFamily="34" charset="0"/>
                <a:hlinkClick r:id="rId2">
                  <a:extLst>
                    <a:ext uri="{A12FA001-AC4F-418D-AE19-62706E023703}">
                      <ahyp:hlinkClr xmlns:ahyp="http://schemas.microsoft.com/office/drawing/2018/hyperlinkcolor" val="tx"/>
                    </a:ext>
                  </a:extLst>
                </a:hlinkClick>
              </a:rPr>
              <a:t>Growth and Patient Safety In The UK</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3">
                  <a:extLst>
                    <a:ext uri="{A12FA001-AC4F-418D-AE19-62706E023703}">
                      <ahyp:hlinkClr xmlns:ahyp="http://schemas.microsoft.com/office/drawing/2018/hyperlinkcolor" val="tx"/>
                    </a:ext>
                  </a:extLst>
                </a:hlinkClick>
              </a:rPr>
              <a:t>Regulation of Medical Devices and In </a:t>
            </a:r>
            <a:r>
              <a:rPr lang="en-GB" sz="5600" b="1" u="sng" kern="100" dirty="0">
                <a:solidFill>
                  <a:schemeClr val="tx2"/>
                </a:solidFill>
                <a:effectLst/>
                <a:latin typeface="Aptos"/>
                <a:ea typeface="Aptos"/>
                <a:cs typeface="Arial" panose="020B0604020202020204" pitchFamily="34" charset="0"/>
                <a:hlinkClick r:id="rId3">
                  <a:extLst>
                    <a:ext uri="{A12FA001-AC4F-418D-AE19-62706E023703}">
                      <ahyp:hlinkClr xmlns:ahyp="http://schemas.microsoft.com/office/drawing/2018/hyperlinkcolor" val="tx"/>
                    </a:ext>
                  </a:extLst>
                </a:hlinkClick>
              </a:rPr>
              <a:t>Vitro Diagnostic Medical Devices in Northern Ireland</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4">
                  <a:extLst>
                    <a:ext uri="{A12FA001-AC4F-418D-AE19-62706E023703}">
                      <ahyp:hlinkClr xmlns:ahyp="http://schemas.microsoft.com/office/drawing/2018/hyperlinkcolor" val="tx"/>
                    </a:ext>
                  </a:extLst>
                </a:hlinkClick>
              </a:rPr>
              <a:t>Electronic Labelling for </a:t>
            </a:r>
            <a:r>
              <a:rPr lang="en-GB" sz="5600" b="1" u="sng" kern="100" dirty="0">
                <a:solidFill>
                  <a:schemeClr val="tx2"/>
                </a:solidFill>
                <a:effectLst/>
                <a:latin typeface="Aptos"/>
                <a:ea typeface="Aptos"/>
                <a:cs typeface="Arial" panose="020B0604020202020204" pitchFamily="34" charset="0"/>
                <a:hlinkClick r:id="rId4">
                  <a:extLst>
                    <a:ext uri="{A12FA001-AC4F-418D-AE19-62706E023703}">
                      <ahyp:hlinkClr xmlns:ahyp="http://schemas.microsoft.com/office/drawing/2018/hyperlinkcolor" val="tx"/>
                    </a:ext>
                  </a:extLst>
                </a:hlinkClick>
              </a:rPr>
              <a:t>Medical Devices and IVDs</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5">
                  <a:extLst>
                    <a:ext uri="{A12FA001-AC4F-418D-AE19-62706E023703}">
                      <ahyp:hlinkClr xmlns:ahyp="http://schemas.microsoft.com/office/drawing/2018/hyperlinkcolor" val="tx"/>
                    </a:ext>
                  </a:extLst>
                </a:hlinkClick>
              </a:rPr>
              <a:t>How to Best Implement the </a:t>
            </a:r>
            <a:r>
              <a:rPr lang="en-GB" sz="5600" b="1" u="sng" kern="100" dirty="0">
                <a:solidFill>
                  <a:schemeClr val="tx2"/>
                </a:solidFill>
                <a:effectLst/>
                <a:latin typeface="Aptos"/>
                <a:ea typeface="Aptos"/>
                <a:cs typeface="Arial" panose="020B0604020202020204" pitchFamily="34" charset="0"/>
                <a:hlinkClick r:id="rId5">
                  <a:extLst>
                    <a:ext uri="{A12FA001-AC4F-418D-AE19-62706E023703}">
                      <ahyp:hlinkClr xmlns:ahyp="http://schemas.microsoft.com/office/drawing/2018/hyperlinkcolor" val="tx"/>
                    </a:ext>
                  </a:extLst>
                </a:hlinkClick>
              </a:rPr>
              <a:t>EU IVDR – Dos and Don’ts</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6">
                  <a:extLst>
                    <a:ext uri="{A12FA001-AC4F-418D-AE19-62706E023703}">
                      <ahyp:hlinkClr xmlns:ahyp="http://schemas.microsoft.com/office/drawing/2018/hyperlinkcolor" val="tx"/>
                    </a:ext>
                  </a:extLst>
                </a:hlinkClick>
              </a:rPr>
              <a:t>Overview of Main Changes </a:t>
            </a:r>
            <a:r>
              <a:rPr lang="en-GB" sz="5600" b="1" u="sng" kern="100" dirty="0">
                <a:solidFill>
                  <a:schemeClr val="tx2"/>
                </a:solidFill>
                <a:effectLst/>
                <a:latin typeface="Aptos"/>
                <a:ea typeface="Aptos"/>
                <a:cs typeface="Arial" panose="020B0604020202020204" pitchFamily="34" charset="0"/>
                <a:hlinkClick r:id="rId6">
                  <a:extLst>
                    <a:ext uri="{A12FA001-AC4F-418D-AE19-62706E023703}">
                      <ahyp:hlinkClr xmlns:ahyp="http://schemas.microsoft.com/office/drawing/2018/hyperlinkcolor" val="tx"/>
                    </a:ext>
                  </a:extLst>
                </a:hlinkClick>
              </a:rPr>
              <a:t>Brought About by the IVDR</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effectLst/>
                <a:latin typeface="Aptos"/>
                <a:ea typeface="Aptos"/>
                <a:cs typeface="Arial" panose="020B0604020202020204" pitchFamily="34" charset="0"/>
                <a:hlinkClick r:id="rId7">
                  <a:extLst>
                    <a:ext uri="{A12FA001-AC4F-418D-AE19-62706E023703}">
                      <ahyp:hlinkClr xmlns:ahyp="http://schemas.microsoft.com/office/drawing/2018/hyperlinkcolor" val="tx"/>
                    </a:ext>
                  </a:extLst>
                </a:hlinkClick>
              </a:rPr>
              <a:t>Update on the UKCA </a:t>
            </a:r>
            <a:r>
              <a:rPr lang="en-GB" sz="5600" b="1" u="sng" kern="100" dirty="0">
                <a:solidFill>
                  <a:schemeClr val="tx2"/>
                </a:solidFill>
                <a:effectLst/>
                <a:latin typeface="Aptos"/>
                <a:ea typeface="Aptos"/>
                <a:cs typeface="Arial" panose="020B0604020202020204" pitchFamily="34" charset="0"/>
                <a:hlinkClick r:id="rId7">
                  <a:extLst>
                    <a:ext uri="{A12FA001-AC4F-418D-AE19-62706E023703}">
                      <ahyp:hlinkClr xmlns:ahyp="http://schemas.microsoft.com/office/drawing/2018/hyperlinkcolor" val="tx"/>
                    </a:ext>
                  </a:extLst>
                </a:hlinkClick>
              </a:rPr>
              <a:t>Mark: A Rapidly Evolving Landscape</a:t>
            </a:r>
            <a:endParaRPr lang="en-GB" sz="5600" b="1" kern="100" dirty="0">
              <a:solidFill>
                <a:schemeClr val="tx2"/>
              </a:solidFill>
              <a:latin typeface="Aptos"/>
              <a:ea typeface="Aptos"/>
              <a:cs typeface="Arial" panose="020B0604020202020204" pitchFamily="34" charset="0"/>
            </a:endParaRPr>
          </a:p>
          <a:p>
            <a:pPr>
              <a:lnSpc>
                <a:spcPct val="107000"/>
              </a:lnSpc>
              <a:spcBef>
                <a:spcPts val="0"/>
              </a:spcBef>
              <a:spcAft>
                <a:spcPts val="600"/>
              </a:spcAft>
            </a:pPr>
            <a:r>
              <a:rPr lang="en-GB" sz="5600" u="sng" kern="100" dirty="0">
                <a:solidFill>
                  <a:schemeClr val="tx2"/>
                </a:solidFill>
                <a:latin typeface="Aptos"/>
                <a:ea typeface="Aptos"/>
                <a:cs typeface="Arial" panose="020B0604020202020204" pitchFamily="34" charset="0"/>
              </a:rPr>
              <a:t>International Regulatory Recognition in the UK</a:t>
            </a:r>
            <a:endParaRPr lang="en-GB" sz="5600" kern="100" dirty="0">
              <a:solidFill>
                <a:schemeClr val="tx2"/>
              </a:solidFill>
              <a:effectLst/>
              <a:latin typeface="Aptos"/>
              <a:ea typeface="Aptos"/>
              <a:cs typeface="Arial" panose="020B0604020202020204" pitchFamily="34" charset="0"/>
            </a:endParaRPr>
          </a:p>
        </p:txBody>
      </p:sp>
      <p:sp>
        <p:nvSpPr>
          <p:cNvPr id="4" name="TextBox 3">
            <a:extLst>
              <a:ext uri="{FF2B5EF4-FFF2-40B4-BE49-F238E27FC236}">
                <a16:creationId xmlns:a16="http://schemas.microsoft.com/office/drawing/2014/main" id="{5B8A4101-82B2-4B87-8FE9-343376F66410}"/>
              </a:ext>
            </a:extLst>
          </p:cNvPr>
          <p:cNvSpPr txBox="1"/>
          <p:nvPr/>
        </p:nvSpPr>
        <p:spPr>
          <a:xfrm>
            <a:off x="0" y="1236257"/>
            <a:ext cx="4711708" cy="4160113"/>
          </a:xfrm>
          <a:prstGeom prst="rect">
            <a:avLst/>
          </a:prstGeom>
          <a:noFill/>
        </p:spPr>
        <p:txBody>
          <a:bodyPr wrap="square" rtlCol="0">
            <a:spAutoFit/>
          </a:bodyPr>
          <a:lstStyle/>
          <a:p>
            <a:pPr marL="457200">
              <a:lnSpc>
                <a:spcPct val="107000"/>
              </a:lnSpc>
            </a:pPr>
            <a:r>
              <a:rPr lang="en-GB" sz="1400" b="1" kern="100" dirty="0">
                <a:solidFill>
                  <a:schemeClr val="bg1"/>
                </a:solidFill>
                <a:effectLst/>
                <a:latin typeface="Aptos"/>
                <a:ea typeface="Aptos"/>
                <a:cs typeface="Arial" panose="020B0604020202020204" pitchFamily="34" charset="0"/>
              </a:rPr>
              <a:t>UK legislation</a:t>
            </a:r>
            <a:endParaRPr lang="en-GB" sz="1400" u="sng" kern="100" dirty="0">
              <a:solidFill>
                <a:schemeClr val="tx2"/>
              </a:solidFill>
              <a:effectLst/>
              <a:latin typeface="Aptos"/>
              <a:ea typeface="Aptos"/>
              <a:cs typeface="Arial" panose="020B0604020202020204" pitchFamily="34" charset="0"/>
              <a:hlinkClick r:id="rId8">
                <a:extLst>
                  <a:ext uri="{A12FA001-AC4F-418D-AE19-62706E023703}">
                    <ahyp:hlinkClr xmlns:ahyp="http://schemas.microsoft.com/office/drawing/2018/hyperlinkcolor" val="tx"/>
                  </a:ext>
                </a:extLst>
              </a:hlinkClick>
            </a:endParaRPr>
          </a:p>
          <a:p>
            <a:pPr marL="457200">
              <a:lnSpc>
                <a:spcPct val="107000"/>
              </a:lnSpc>
            </a:pPr>
            <a:r>
              <a:rPr lang="en-GB" sz="1400" b="1" u="sng" kern="100" dirty="0">
                <a:solidFill>
                  <a:schemeClr val="tx2"/>
                </a:solidFill>
                <a:effectLst/>
                <a:latin typeface="Aptos"/>
                <a:ea typeface="Aptos"/>
                <a:cs typeface="Arial" panose="020B0604020202020204" pitchFamily="34" charset="0"/>
                <a:hlinkClick r:id="rId8">
                  <a:extLst>
                    <a:ext uri="{A12FA001-AC4F-418D-AE19-62706E023703}">
                      <ahyp:hlinkClr xmlns:ahyp="http://schemas.microsoft.com/office/drawing/2018/hyperlinkcolor" val="tx"/>
                    </a:ext>
                  </a:extLst>
                </a:hlinkClick>
              </a:rPr>
              <a:t>Medicines and Medical Devices Act 2021</a:t>
            </a:r>
            <a:endParaRPr lang="en-GB" sz="1400" b="1" kern="100" dirty="0">
              <a:solidFill>
                <a:schemeClr val="tx2"/>
              </a:solidFill>
              <a:effectLst/>
              <a:latin typeface="Aptos"/>
              <a:ea typeface="Aptos"/>
              <a:cs typeface="Arial" panose="020B0604020202020204" pitchFamily="34" charset="0"/>
            </a:endParaRPr>
          </a:p>
          <a:p>
            <a:pPr marL="457200">
              <a:lnSpc>
                <a:spcPct val="107000"/>
              </a:lnSpc>
            </a:pPr>
            <a:r>
              <a:rPr lang="en-GB" sz="1400" kern="100" dirty="0">
                <a:solidFill>
                  <a:schemeClr val="bg1"/>
                </a:solidFill>
                <a:effectLst/>
                <a:latin typeface="Aptos"/>
                <a:ea typeface="Aptos"/>
                <a:cs typeface="Arial" panose="020B0604020202020204" pitchFamily="34" charset="0"/>
              </a:rPr>
              <a:t>The Medical Device Regulations 2002. UK Statutory Instrument no 618 (</a:t>
            </a:r>
            <a:r>
              <a:rPr lang="en-GB" sz="1400" b="1" u="sng" kern="100" dirty="0">
                <a:solidFill>
                  <a:schemeClr val="tx2"/>
                </a:solidFill>
                <a:effectLst/>
                <a:latin typeface="Aptos"/>
                <a:ea typeface="Aptos"/>
                <a:cs typeface="Arial" panose="020B0604020202020204" pitchFamily="34" charset="0"/>
                <a:hlinkClick r:id="rId9">
                  <a:extLst>
                    <a:ext uri="{A12FA001-AC4F-418D-AE19-62706E023703}">
                      <ahyp:hlinkClr xmlns:ahyp="http://schemas.microsoft.com/office/drawing/2018/hyperlinkcolor" val="tx"/>
                    </a:ext>
                  </a:extLst>
                </a:hlinkClick>
              </a:rPr>
              <a:t>UK MDR 2002</a:t>
            </a:r>
            <a:r>
              <a:rPr lang="en-GB" sz="1400" kern="100" dirty="0">
                <a:solidFill>
                  <a:schemeClr val="bg1"/>
                </a:solidFill>
                <a:effectLst/>
                <a:latin typeface="Aptos"/>
                <a:ea typeface="Aptos"/>
                <a:cs typeface="Arial" panose="020B0604020202020204" pitchFamily="34" charset="0"/>
              </a:rPr>
              <a:t>)</a:t>
            </a:r>
          </a:p>
          <a:p>
            <a:pPr marL="457200">
              <a:lnSpc>
                <a:spcPct val="107000"/>
              </a:lnSpc>
            </a:pPr>
            <a:endParaRPr lang="en-GB" sz="1400" kern="100" dirty="0">
              <a:solidFill>
                <a:schemeClr val="bg1"/>
              </a:solidFill>
              <a:effectLst/>
              <a:latin typeface="Aptos"/>
              <a:ea typeface="Aptos"/>
              <a:cs typeface="Arial" panose="020B0604020202020204" pitchFamily="34" charset="0"/>
            </a:endParaRPr>
          </a:p>
          <a:p>
            <a:pPr marL="457200">
              <a:lnSpc>
                <a:spcPct val="107000"/>
              </a:lnSpc>
            </a:pPr>
            <a:r>
              <a:rPr lang="en-GB" sz="1400" b="1" u="sng" kern="100" dirty="0">
                <a:solidFill>
                  <a:schemeClr val="tx2"/>
                </a:solidFill>
                <a:effectLst/>
                <a:latin typeface="Aptos"/>
                <a:ea typeface="Aptos"/>
                <a:cs typeface="Arial" panose="020B0604020202020204" pitchFamily="34" charset="0"/>
                <a:hlinkClick r:id="rId10">
                  <a:extLst>
                    <a:ext uri="{A12FA001-AC4F-418D-AE19-62706E023703}">
                      <ahyp:hlinkClr xmlns:ahyp="http://schemas.microsoft.com/office/drawing/2018/hyperlinkcolor" val="tx"/>
                    </a:ext>
                  </a:extLst>
                </a:hlinkClick>
              </a:rPr>
              <a:t>The National Archives</a:t>
            </a:r>
            <a:r>
              <a:rPr lang="en-GB" sz="1400" b="1" kern="100" dirty="0">
                <a:solidFill>
                  <a:schemeClr val="tx2"/>
                </a:solidFill>
                <a:effectLst/>
                <a:latin typeface="Aptos"/>
                <a:ea typeface="Aptos"/>
                <a:cs typeface="Arial" panose="020B0604020202020204" pitchFamily="34" charset="0"/>
              </a:rPr>
              <a:t>  </a:t>
            </a:r>
            <a:r>
              <a:rPr lang="en-GB" sz="1400" i="1" kern="100" dirty="0">
                <a:solidFill>
                  <a:schemeClr val="bg1"/>
                </a:solidFill>
                <a:effectLst/>
                <a:latin typeface="Aptos"/>
                <a:ea typeface="Aptos"/>
                <a:cs typeface="Arial" panose="020B0604020202020204" pitchFamily="34" charset="0"/>
              </a:rPr>
              <a:t>“… capture, preserve and make accessible UK central government information published on the web. The Web Archive includes videos, tweets, images and websites dating from 1996 to the present day.”</a:t>
            </a:r>
            <a:endParaRPr lang="en-GB" sz="1400" kern="100" dirty="0">
              <a:solidFill>
                <a:schemeClr val="bg1"/>
              </a:solidFill>
              <a:effectLst/>
              <a:latin typeface="Aptos"/>
              <a:ea typeface="Aptos"/>
              <a:cs typeface="Arial" panose="020B0604020202020204" pitchFamily="34" charset="0"/>
            </a:endParaRPr>
          </a:p>
          <a:p>
            <a:pPr marL="457200">
              <a:lnSpc>
                <a:spcPct val="107000"/>
              </a:lnSpc>
            </a:pPr>
            <a:endParaRPr lang="en-GB" sz="1400" kern="100" dirty="0">
              <a:solidFill>
                <a:schemeClr val="bg1"/>
              </a:solidFill>
              <a:effectLst/>
              <a:latin typeface="Aptos"/>
              <a:ea typeface="Aptos"/>
              <a:cs typeface="Arial" panose="020B0604020202020204" pitchFamily="34" charset="0"/>
            </a:endParaRPr>
          </a:p>
          <a:p>
            <a:pPr marL="457200">
              <a:lnSpc>
                <a:spcPct val="107000"/>
              </a:lnSpc>
            </a:pPr>
            <a:r>
              <a:rPr lang="en-GB" sz="1400" b="1" kern="100" dirty="0">
                <a:solidFill>
                  <a:schemeClr val="bg1"/>
                </a:solidFill>
                <a:effectLst/>
                <a:latin typeface="Aptos"/>
                <a:ea typeface="Aptos"/>
                <a:cs typeface="Arial" panose="020B0604020202020204" pitchFamily="34" charset="0"/>
              </a:rPr>
              <a:t>MHRA webpages</a:t>
            </a:r>
          </a:p>
          <a:p>
            <a:pPr marL="457200">
              <a:lnSpc>
                <a:spcPct val="107000"/>
              </a:lnSpc>
            </a:pPr>
            <a:r>
              <a:rPr lang="en-GB" sz="1400" b="1" u="sng" kern="100" dirty="0">
                <a:solidFill>
                  <a:schemeClr val="tx2"/>
                </a:solidFill>
                <a:effectLst/>
                <a:latin typeface="Aptos"/>
                <a:ea typeface="Aptos"/>
                <a:cs typeface="Arial" panose="020B0604020202020204" pitchFamily="34" charset="0"/>
                <a:hlinkClick r:id="rId11">
                  <a:extLst>
                    <a:ext uri="{A12FA001-AC4F-418D-AE19-62706E023703}">
                      <ahyp:hlinkClr xmlns:ahyp="http://schemas.microsoft.com/office/drawing/2018/hyperlinkcolor" val="tx"/>
                    </a:ext>
                  </a:extLst>
                </a:hlinkClick>
              </a:rPr>
              <a:t>MHRA gov.uk website</a:t>
            </a:r>
            <a:endParaRPr lang="en-GB" sz="1400" b="1" kern="100" dirty="0">
              <a:solidFill>
                <a:schemeClr val="tx2"/>
              </a:solidFill>
              <a:effectLst/>
              <a:latin typeface="Aptos"/>
              <a:ea typeface="Aptos"/>
              <a:cs typeface="Arial" panose="020B0604020202020204" pitchFamily="34" charset="0"/>
            </a:endParaRPr>
          </a:p>
          <a:p>
            <a:pPr marL="457200">
              <a:lnSpc>
                <a:spcPct val="107000"/>
              </a:lnSpc>
            </a:pPr>
            <a:r>
              <a:rPr lang="en-GB" sz="1400" b="1" u="sng" kern="100" dirty="0" err="1">
                <a:solidFill>
                  <a:schemeClr val="tx2"/>
                </a:solidFill>
                <a:effectLst/>
                <a:latin typeface="Aptos"/>
                <a:ea typeface="Aptos"/>
                <a:cs typeface="Arial" panose="020B0604020202020204" pitchFamily="34" charset="0"/>
                <a:hlinkClick r:id="rId12">
                  <a:extLst>
                    <a:ext uri="{A12FA001-AC4F-418D-AE19-62706E023703}">
                      <ahyp:hlinkClr xmlns:ahyp="http://schemas.microsoft.com/office/drawing/2018/hyperlinkcolor" val="tx"/>
                    </a:ext>
                  </a:extLst>
                </a:hlinkClick>
              </a:rPr>
              <a:t>MedRegs</a:t>
            </a:r>
            <a:r>
              <a:rPr lang="en-GB" sz="1400" b="1" u="sng" kern="100" dirty="0">
                <a:solidFill>
                  <a:schemeClr val="tx2"/>
                </a:solidFill>
                <a:effectLst/>
                <a:latin typeface="Aptos"/>
                <a:ea typeface="Aptos"/>
                <a:cs typeface="Arial" panose="020B0604020202020204" pitchFamily="34" charset="0"/>
                <a:hlinkClick r:id="rId12">
                  <a:extLst>
                    <a:ext uri="{A12FA001-AC4F-418D-AE19-62706E023703}">
                      <ahyp:hlinkClr xmlns:ahyp="http://schemas.microsoft.com/office/drawing/2018/hyperlinkcolor" val="tx"/>
                    </a:ext>
                  </a:extLst>
                </a:hlinkClick>
              </a:rPr>
              <a:t> Blog</a:t>
            </a:r>
            <a:endParaRPr lang="en-GB" sz="1400" b="1" kern="100" dirty="0">
              <a:solidFill>
                <a:schemeClr val="tx2"/>
              </a:solidFill>
              <a:effectLst/>
              <a:latin typeface="Aptos"/>
              <a:ea typeface="Aptos"/>
              <a:cs typeface="Arial" panose="020B0604020202020204" pitchFamily="34" charset="0"/>
            </a:endParaRPr>
          </a:p>
          <a:p>
            <a:pPr marL="457200">
              <a:lnSpc>
                <a:spcPct val="107000"/>
              </a:lnSpc>
            </a:pPr>
            <a:r>
              <a:rPr lang="en-GB" sz="1400" b="1" u="sng" kern="100" dirty="0">
                <a:solidFill>
                  <a:schemeClr val="tx2"/>
                </a:solidFill>
                <a:effectLst/>
                <a:latin typeface="Aptos"/>
                <a:ea typeface="Aptos"/>
                <a:cs typeface="Arial" panose="020B0604020202020204" pitchFamily="34" charset="0"/>
                <a:hlinkClick r:id="rId13">
                  <a:extLst>
                    <a:ext uri="{A12FA001-AC4F-418D-AE19-62706E023703}">
                      <ahyp:hlinkClr xmlns:ahyp="http://schemas.microsoft.com/office/drawing/2018/hyperlinkcolor" val="tx"/>
                    </a:ext>
                  </a:extLst>
                </a:hlinkClick>
              </a:rPr>
              <a:t>Public Access Registration Database (PARD)</a:t>
            </a:r>
            <a:endParaRPr lang="en-GB" sz="1400" b="1" kern="100" dirty="0">
              <a:solidFill>
                <a:schemeClr val="tx2"/>
              </a:solidFill>
              <a:effectLst/>
              <a:latin typeface="Aptos"/>
              <a:ea typeface="Aptos"/>
              <a:cs typeface="Arial" panose="020B0604020202020204" pitchFamily="34" charset="0"/>
            </a:endParaRPr>
          </a:p>
          <a:p>
            <a:pPr marL="457200">
              <a:lnSpc>
                <a:spcPct val="107000"/>
              </a:lnSpc>
              <a:spcAft>
                <a:spcPts val="800"/>
              </a:spcAft>
            </a:pPr>
            <a:r>
              <a:rPr lang="en-GB" sz="1400" b="1" u="sng" kern="100" dirty="0">
                <a:solidFill>
                  <a:schemeClr val="tx2"/>
                </a:solidFill>
                <a:effectLst/>
                <a:latin typeface="Aptos"/>
                <a:ea typeface="Aptos"/>
                <a:cs typeface="Arial" panose="020B0604020202020204" pitchFamily="34" charset="0"/>
                <a:hlinkClick r:id="rId14">
                  <a:extLst>
                    <a:ext uri="{A12FA001-AC4F-418D-AE19-62706E023703}">
                      <ahyp:hlinkClr xmlns:ahyp="http://schemas.microsoft.com/office/drawing/2018/hyperlinkcolor" val="tx"/>
                    </a:ext>
                  </a:extLst>
                </a:hlinkClick>
              </a:rPr>
              <a:t>MHRA careers hub</a:t>
            </a:r>
            <a:endParaRPr lang="en-GB" sz="1400" b="1" kern="100" dirty="0">
              <a:solidFill>
                <a:schemeClr val="tx2"/>
              </a:solidFill>
              <a:effectLst/>
              <a:latin typeface="Aptos"/>
              <a:ea typeface="Aptos"/>
              <a:cs typeface="Arial" panose="020B0604020202020204" pitchFamily="34" charset="0"/>
            </a:endParaRPr>
          </a:p>
          <a:p>
            <a:endParaRPr lang="en-GB" dirty="0"/>
          </a:p>
        </p:txBody>
      </p:sp>
    </p:spTree>
    <p:extLst>
      <p:ext uri="{BB962C8B-B14F-4D97-AF65-F5344CB8AC3E}">
        <p14:creationId xmlns:p14="http://schemas.microsoft.com/office/powerpoint/2010/main" val="3731937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9071FD-A69D-699F-E118-D095A230429B}"/>
              </a:ext>
            </a:extLst>
          </p:cNvPr>
          <p:cNvSpPr>
            <a:spLocks noGrp="1"/>
          </p:cNvSpPr>
          <p:nvPr>
            <p:ph type="body" sz="quarter" idx="10"/>
          </p:nvPr>
        </p:nvSpPr>
        <p:spPr>
          <a:xfrm>
            <a:off x="515938" y="509788"/>
            <a:ext cx="11307762" cy="1087452"/>
          </a:xfrm>
        </p:spPr>
        <p:txBody>
          <a:bodyPr/>
          <a:lstStyle/>
          <a:p>
            <a:r>
              <a:rPr lang="en-GB" sz="3400"/>
              <a:t>SPOTLIGHT SESSION -                                                                      MAXIMISING YOUR ABHI MEMBERSHIP</a:t>
            </a:r>
          </a:p>
        </p:txBody>
      </p:sp>
      <p:sp>
        <p:nvSpPr>
          <p:cNvPr id="4" name="Text Placeholder 3">
            <a:extLst>
              <a:ext uri="{FF2B5EF4-FFF2-40B4-BE49-F238E27FC236}">
                <a16:creationId xmlns:a16="http://schemas.microsoft.com/office/drawing/2014/main" id="{9E124226-A973-F420-EF8E-31EF4E35132E}"/>
              </a:ext>
            </a:extLst>
          </p:cNvPr>
          <p:cNvSpPr>
            <a:spLocks noGrp="1"/>
          </p:cNvSpPr>
          <p:nvPr>
            <p:ph type="body" sz="quarter" idx="12"/>
          </p:nvPr>
        </p:nvSpPr>
        <p:spPr>
          <a:xfrm>
            <a:off x="515938" y="1588350"/>
            <a:ext cx="11250612" cy="769705"/>
          </a:xfrm>
        </p:spPr>
        <p:txBody>
          <a:bodyPr>
            <a:normAutofit lnSpcReduction="10000"/>
          </a:bodyPr>
          <a:lstStyle/>
          <a:p>
            <a:r>
              <a:rPr lang="en-GB"/>
              <a:t>Key Takeaway: </a:t>
            </a:r>
            <a:r>
              <a:rPr lang="en-GB" b="0"/>
              <a:t>Call for Action! Register</a:t>
            </a:r>
            <a:r>
              <a:rPr lang="en-GB" sz="1800" b="0">
                <a:effectLst/>
                <a:cs typeface="Segoe UI Emoji" panose="020B0502040204020203" pitchFamily="34" charset="0"/>
              </a:rPr>
              <a:t> and tailor your communication preferences to access targeted regulatory updates, join specialist groups, and benefit from events like the Member Briefing. Active engagement ensures timely insights and full use of ABHI’s support and resources.</a:t>
            </a:r>
            <a:endParaRPr lang="en-GB" b="0"/>
          </a:p>
        </p:txBody>
      </p:sp>
      <p:sp>
        <p:nvSpPr>
          <p:cNvPr id="5" name="TextBox 4">
            <a:extLst>
              <a:ext uri="{FF2B5EF4-FFF2-40B4-BE49-F238E27FC236}">
                <a16:creationId xmlns:a16="http://schemas.microsoft.com/office/drawing/2014/main" id="{8710E992-25C3-CEDA-786F-AE934DCB7586}"/>
              </a:ext>
            </a:extLst>
          </p:cNvPr>
          <p:cNvSpPr txBox="1"/>
          <p:nvPr/>
        </p:nvSpPr>
        <p:spPr>
          <a:xfrm>
            <a:off x="458788" y="2358055"/>
            <a:ext cx="11250612" cy="3902094"/>
          </a:xfrm>
          <a:prstGeom prst="rect">
            <a:avLst/>
          </a:prstGeom>
          <a:blipFill dpi="0" rotWithShape="1">
            <a:blip r:embed="rId2">
              <a:extLst>
                <a:ext uri="{28A0092B-C50C-407E-A947-70E740481C1C}">
                  <a14:useLocalDpi xmlns:a14="http://schemas.microsoft.com/office/drawing/2010/main" val="0"/>
                </a:ext>
              </a:extLst>
            </a:blip>
            <a:srcRect/>
            <a:stretch>
              <a:fillRect/>
            </a:stretch>
          </a:blipFill>
        </p:spPr>
        <p:txBody>
          <a:bodyPr wrap="square" rtlCol="0">
            <a:spAutoFit/>
          </a:bodyPr>
          <a:lstStyle/>
          <a:p>
            <a:r>
              <a:rPr lang="en-GB" sz="1400" kern="100">
                <a:effectLst/>
                <a:latin typeface="Roboto" panose="02000000000000000000" pitchFamily="2" charset="0"/>
                <a:ea typeface="Roboto" panose="02000000000000000000" pitchFamily="2" charset="0"/>
                <a:cs typeface="Arial" panose="020B0604020202020204" pitchFamily="34" charset="0"/>
              </a:rPr>
              <a:t>We’re thrilled to have you on board as part of the ABHI community. To make sure you’re staying up to date, we encourage you and your colleagues to register on the </a:t>
            </a:r>
            <a:r>
              <a:rPr lang="en-GB" sz="1400" u="sng" kern="100">
                <a:effectLst/>
                <a:latin typeface="Roboto" panose="02000000000000000000" pitchFamily="2" charset="0"/>
                <a:ea typeface="Roboto" panose="02000000000000000000" pitchFamily="2" charset="0"/>
                <a:cs typeface="Arial" panose="020B0604020202020204" pitchFamily="34" charset="0"/>
                <a:hlinkClick r:id="rId3">
                  <a:extLst>
                    <a:ext uri="{A12FA001-AC4F-418D-AE19-62706E023703}">
                      <ahyp:hlinkClr xmlns:ahyp="http://schemas.microsoft.com/office/drawing/2018/hyperlinkcolor" val="tx"/>
                    </a:ext>
                  </a:extLst>
                </a:hlinkClick>
              </a:rPr>
              <a:t>ABHI website</a:t>
            </a:r>
            <a:r>
              <a:rPr lang="en-GB" sz="1400" kern="100">
                <a:effectLst/>
                <a:latin typeface="Roboto" panose="02000000000000000000" pitchFamily="2" charset="0"/>
                <a:ea typeface="Roboto" panose="02000000000000000000" pitchFamily="2" charset="0"/>
                <a:cs typeface="Arial" panose="020B0604020202020204" pitchFamily="34" charset="0"/>
              </a:rPr>
              <a:t>. By registering your details with us, you’ll be added to our mailing list for key member communications like </a:t>
            </a:r>
            <a:r>
              <a:rPr lang="en-GB" sz="1400" i="1" kern="100">
                <a:effectLst/>
                <a:latin typeface="Roboto" panose="02000000000000000000" pitchFamily="2" charset="0"/>
                <a:ea typeface="Roboto" panose="02000000000000000000" pitchFamily="2" charset="0"/>
                <a:cs typeface="Arial" panose="020B0604020202020204" pitchFamily="34" charset="0"/>
              </a:rPr>
              <a:t>Primed</a:t>
            </a:r>
            <a:r>
              <a:rPr lang="en-GB" sz="1400" kern="100">
                <a:effectLst/>
                <a:latin typeface="Roboto" panose="02000000000000000000" pitchFamily="2" charset="0"/>
                <a:ea typeface="Roboto" panose="02000000000000000000" pitchFamily="2" charset="0"/>
                <a:cs typeface="Arial" panose="020B0604020202020204" pitchFamily="34" charset="0"/>
              </a:rPr>
              <a:t> and much more.</a:t>
            </a:r>
          </a:p>
          <a:p>
            <a:endParaRPr lang="en-GB" sz="1400" kern="100">
              <a:latin typeface="Roboto" panose="02000000000000000000" pitchFamily="2" charset="0"/>
              <a:ea typeface="Roboto" panose="02000000000000000000" pitchFamily="2" charset="0"/>
              <a:cs typeface="Arial" panose="020B0604020202020204" pitchFamily="34" charset="0"/>
            </a:endParaRPr>
          </a:p>
          <a:p>
            <a:endParaRPr lang="en-GB" sz="1400" kern="100">
              <a:effectLst/>
              <a:latin typeface="Roboto" panose="02000000000000000000" pitchFamily="2" charset="0"/>
              <a:ea typeface="Roboto" panose="02000000000000000000" pitchFamily="2" charset="0"/>
              <a:cs typeface="Arial" panose="020B0604020202020204" pitchFamily="34" charset="0"/>
            </a:endParaRPr>
          </a:p>
          <a:p>
            <a:endParaRPr lang="en-GB" sz="1400" kern="100">
              <a:latin typeface="Roboto" panose="02000000000000000000" pitchFamily="2" charset="0"/>
              <a:ea typeface="Roboto" panose="02000000000000000000" pitchFamily="2" charset="0"/>
              <a:cs typeface="Arial" panose="020B0604020202020204" pitchFamily="34" charset="0"/>
            </a:endParaRPr>
          </a:p>
          <a:p>
            <a:endParaRPr lang="en-GB" sz="1400" kern="100">
              <a:effectLst/>
              <a:latin typeface="Roboto" panose="02000000000000000000" pitchFamily="2" charset="0"/>
              <a:ea typeface="Roboto" panose="02000000000000000000" pitchFamily="2" charset="0"/>
              <a:cs typeface="Arial" panose="020B0604020202020204" pitchFamily="34" charset="0"/>
            </a:endParaRPr>
          </a:p>
          <a:p>
            <a:endParaRPr lang="en-GB" sz="1400" kern="100">
              <a:latin typeface="Roboto" panose="02000000000000000000" pitchFamily="2" charset="0"/>
              <a:ea typeface="Roboto" panose="02000000000000000000" pitchFamily="2" charset="0"/>
              <a:cs typeface="Arial" panose="020B0604020202020204" pitchFamily="34" charset="0"/>
            </a:endParaRPr>
          </a:p>
          <a:p>
            <a:endParaRPr lang="en-GB" sz="1400" kern="100">
              <a:effectLst/>
              <a:latin typeface="Roboto" panose="02000000000000000000" pitchFamily="2" charset="0"/>
              <a:ea typeface="Roboto" panose="02000000000000000000" pitchFamily="2" charset="0"/>
              <a:cs typeface="Arial" panose="020B0604020202020204" pitchFamily="34" charset="0"/>
            </a:endParaRPr>
          </a:p>
          <a:p>
            <a:pPr>
              <a:lnSpc>
                <a:spcPct val="107000"/>
              </a:lnSpc>
              <a:spcAft>
                <a:spcPts val="800"/>
              </a:spcAft>
            </a:pPr>
            <a:r>
              <a:rPr lang="en-GB" sz="1400" kern="100">
                <a:solidFill>
                  <a:srgbClr val="000000"/>
                </a:solidFill>
                <a:effectLst/>
                <a:latin typeface="Roboto" panose="02000000000000000000" pitchFamily="2" charset="0"/>
                <a:ea typeface="Aptos"/>
                <a:cs typeface="Arial" panose="020B0604020202020204" pitchFamily="34" charset="0"/>
              </a:rPr>
              <a:t>You can </a:t>
            </a:r>
            <a:r>
              <a:rPr lang="en-GB" sz="1400" b="1" u="sng" kern="100">
                <a:solidFill>
                  <a:srgbClr val="000000"/>
                </a:solidFill>
                <a:effectLst/>
                <a:latin typeface="Roboto" panose="02000000000000000000" pitchFamily="2" charset="0"/>
                <a:ea typeface="Aptos"/>
                <a:cs typeface="Arial" panose="020B0604020202020204" pitchFamily="34" charset="0"/>
                <a:hlinkClick r:id="rId4" tooltip="https://abhi.us12.list-manage.com/profile?u=5ba48c3608f8624b9d9697c0f&amp;id=2ef2845b08&amp;e=589cb30e25&amp;c=cdef75007b"/>
              </a:rPr>
              <a:t>update your preferences</a:t>
            </a:r>
            <a:r>
              <a:rPr lang="en-GB" sz="1400" kern="100">
                <a:solidFill>
                  <a:srgbClr val="000000"/>
                </a:solidFill>
                <a:effectLst/>
                <a:latin typeface="Roboto" panose="02000000000000000000" pitchFamily="2" charset="0"/>
                <a:ea typeface="Aptos"/>
                <a:cs typeface="Arial" panose="020B0604020202020204" pitchFamily="34" charset="0"/>
              </a:rPr>
              <a:t> to select which mailings to receive. If you wish to unsubscribe from ABHI communications, you can do so at any time </a:t>
            </a:r>
            <a:r>
              <a:rPr lang="en-GB" sz="1400" b="1" u="sng" kern="100">
                <a:solidFill>
                  <a:srgbClr val="000000"/>
                </a:solidFill>
                <a:effectLst/>
                <a:latin typeface="Roboto" panose="02000000000000000000" pitchFamily="2" charset="0"/>
                <a:ea typeface="Aptos"/>
                <a:cs typeface="Arial" panose="020B0604020202020204" pitchFamily="34" charset="0"/>
                <a:hlinkClick r:id="rId5" tooltip="https://abhi.us12.list-manage.com/unsubscribe?u=5ba48c3608f8624b9d9697c0f&amp;id=2ef2845b08&amp;t=b&amp;e=589cb30e25&amp;c=cdef75007b"/>
              </a:rPr>
              <a:t>here</a:t>
            </a:r>
            <a:r>
              <a:rPr lang="en-GB" sz="1400" kern="100">
                <a:solidFill>
                  <a:srgbClr val="000000"/>
                </a:solidFill>
                <a:effectLst/>
                <a:latin typeface="Roboto" panose="02000000000000000000" pitchFamily="2" charset="0"/>
                <a:ea typeface="Aptos"/>
                <a:cs typeface="Arial" panose="020B0604020202020204" pitchFamily="34" charset="0"/>
              </a:rPr>
              <a:t>. You can view our Privacy Policy </a:t>
            </a:r>
            <a:r>
              <a:rPr lang="en-GB" sz="1400" b="1" u="sng" kern="100">
                <a:solidFill>
                  <a:srgbClr val="000000"/>
                </a:solidFill>
                <a:effectLst/>
                <a:latin typeface="Roboto" panose="02000000000000000000" pitchFamily="2" charset="0"/>
                <a:ea typeface="Aptos"/>
                <a:cs typeface="Arial" panose="020B0604020202020204" pitchFamily="34" charset="0"/>
                <a:hlinkClick r:id="rId6" tooltip="https://abhi.us12.list-manage.com/track/click?u=5ba48c3608f8624b9d9697c0f&amp;id=e48998f96a&amp;e=589cb30e25"/>
              </a:rPr>
              <a:t>here</a:t>
            </a:r>
            <a:r>
              <a:rPr lang="en-GB" sz="1400" kern="100">
                <a:solidFill>
                  <a:srgbClr val="000000"/>
                </a:solidFill>
                <a:effectLst/>
                <a:latin typeface="Roboto" panose="02000000000000000000" pitchFamily="2" charset="0"/>
                <a:ea typeface="Aptos"/>
                <a:cs typeface="Arial" panose="020B0604020202020204" pitchFamily="34" charset="0"/>
              </a:rPr>
              <a:t>. </a:t>
            </a:r>
            <a:endParaRPr lang="en-GB" sz="1400" kern="100">
              <a:effectLst/>
              <a:latin typeface="Aptos"/>
              <a:ea typeface="Aptos"/>
              <a:cs typeface="Arial" panose="020B0604020202020204" pitchFamily="34" charset="0"/>
            </a:endParaRPr>
          </a:p>
          <a:p>
            <a:pPr>
              <a:lnSpc>
                <a:spcPct val="107000"/>
              </a:lnSpc>
              <a:spcAft>
                <a:spcPts val="800"/>
              </a:spcAft>
            </a:pPr>
            <a:r>
              <a:rPr lang="en-GB" sz="1400" kern="100">
                <a:solidFill>
                  <a:srgbClr val="000000"/>
                </a:solidFill>
                <a:effectLst/>
                <a:latin typeface="Roboto" panose="02000000000000000000" pitchFamily="2" charset="0"/>
                <a:ea typeface="Aptos"/>
                <a:cs typeface="Arial" panose="020B0604020202020204" pitchFamily="34" charset="0"/>
              </a:rPr>
              <a:t>If you’re looking for deeper insights and opportunities, you can join our </a:t>
            </a:r>
            <a:r>
              <a:rPr lang="en-GB" sz="1400" b="1" u="sng" kern="100">
                <a:solidFill>
                  <a:srgbClr val="000000"/>
                </a:solidFill>
                <a:effectLst/>
                <a:latin typeface="Roboto" panose="02000000000000000000" pitchFamily="2" charset="0"/>
                <a:ea typeface="Aptos"/>
                <a:cs typeface="Arial" panose="020B0604020202020204" pitchFamily="34" charset="0"/>
                <a:hlinkClick r:id="rId7"/>
              </a:rPr>
              <a:t>member groups</a:t>
            </a:r>
            <a:r>
              <a:rPr lang="en-GB" sz="1400" b="1" kern="100">
                <a:solidFill>
                  <a:srgbClr val="000000"/>
                </a:solidFill>
                <a:effectLst/>
                <a:latin typeface="Roboto" panose="02000000000000000000" pitchFamily="2" charset="0"/>
                <a:ea typeface="Aptos"/>
                <a:cs typeface="Arial" panose="020B0604020202020204" pitchFamily="34" charset="0"/>
              </a:rPr>
              <a:t> </a:t>
            </a:r>
            <a:r>
              <a:rPr lang="en-GB" sz="1400" kern="100">
                <a:solidFill>
                  <a:srgbClr val="000000"/>
                </a:solidFill>
                <a:effectLst/>
                <a:latin typeface="Roboto" panose="02000000000000000000" pitchFamily="2" charset="0"/>
                <a:ea typeface="Aptos"/>
                <a:cs typeface="Arial" panose="020B0604020202020204" pitchFamily="34" charset="0"/>
              </a:rPr>
              <a:t>tailored to specific areas of interest. If you are already part of one of our regulatory mailing lists (IVD, MD or digital), you’ll get your own copy of this ‘Regulatory Round Up’ as well as ad hoc updates and regular meeting invites.</a:t>
            </a:r>
            <a:endParaRPr lang="en-GB" sz="1400" kern="100">
              <a:effectLst/>
              <a:latin typeface="Aptos"/>
              <a:ea typeface="Aptos"/>
              <a:cs typeface="Arial" panose="020B0604020202020204" pitchFamily="34" charset="0"/>
            </a:endParaRPr>
          </a:p>
          <a:p>
            <a:pPr>
              <a:lnSpc>
                <a:spcPct val="107000"/>
              </a:lnSpc>
              <a:spcAft>
                <a:spcPts val="800"/>
              </a:spcAft>
            </a:pPr>
            <a:r>
              <a:rPr lang="en-GB" sz="1400" kern="100">
                <a:solidFill>
                  <a:srgbClr val="000000"/>
                </a:solidFill>
                <a:effectLst/>
                <a:latin typeface="Roboto" panose="02000000000000000000" pitchFamily="2" charset="0"/>
                <a:ea typeface="Aptos"/>
                <a:cs typeface="Arial" panose="020B0604020202020204" pitchFamily="34" charset="0"/>
              </a:rPr>
              <a:t>We want you to get the most out of your membership, so if you have any questions or need help with anything - whether it’s accessing resources or navigating member benefits - let us know. We’re here to support you</a:t>
            </a:r>
            <a:r>
              <a:rPr lang="en-GB" sz="1800" kern="100">
                <a:solidFill>
                  <a:srgbClr val="000000"/>
                </a:solidFill>
                <a:effectLst/>
                <a:latin typeface="Roboto" panose="02000000000000000000" pitchFamily="2" charset="0"/>
                <a:ea typeface="Aptos"/>
                <a:cs typeface="Arial" panose="020B0604020202020204" pitchFamily="34" charset="0"/>
              </a:rPr>
              <a:t>.</a:t>
            </a:r>
            <a:endParaRPr lang="en-GB" sz="1800" kern="100">
              <a:effectLst/>
              <a:latin typeface="Aptos"/>
              <a:ea typeface="Aptos"/>
              <a:cs typeface="Arial" panose="020B0604020202020204" pitchFamily="34" charset="0"/>
            </a:endParaRPr>
          </a:p>
        </p:txBody>
      </p:sp>
      <p:pic>
        <p:nvPicPr>
          <p:cNvPr id="9" name="Picture 8" descr="A close-up of a red and blue background">
            <a:extLst>
              <a:ext uri="{FF2B5EF4-FFF2-40B4-BE49-F238E27FC236}">
                <a16:creationId xmlns:a16="http://schemas.microsoft.com/office/drawing/2014/main" id="{809A6185-BA92-4A44-8608-8F3227EB6AAB}"/>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1366" y="3127760"/>
            <a:ext cx="5098719" cy="1040283"/>
          </a:xfrm>
          <a:prstGeom prst="rect">
            <a:avLst/>
          </a:prstGeom>
          <a:noFill/>
          <a:ln>
            <a:noFill/>
          </a:ln>
        </p:spPr>
      </p:pic>
      <p:pic>
        <p:nvPicPr>
          <p:cNvPr id="10" name="Picture 9" descr="A screenshot of a login screen">
            <a:extLst>
              <a:ext uri="{FF2B5EF4-FFF2-40B4-BE49-F238E27FC236}">
                <a16:creationId xmlns:a16="http://schemas.microsoft.com/office/drawing/2014/main" id="{2C9298AF-4321-418A-856C-D60478DB6F07}"/>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096000" y="2882472"/>
            <a:ext cx="3512024" cy="1402925"/>
          </a:xfrm>
          <a:prstGeom prst="rect">
            <a:avLst/>
          </a:prstGeom>
          <a:noFill/>
          <a:ln>
            <a:noFill/>
          </a:ln>
        </p:spPr>
      </p:pic>
    </p:spTree>
    <p:extLst>
      <p:ext uri="{BB962C8B-B14F-4D97-AF65-F5344CB8AC3E}">
        <p14:creationId xmlns:p14="http://schemas.microsoft.com/office/powerpoint/2010/main" val="4047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2390A7-5457-B343-393B-D57DA28878DC}"/>
              </a:ext>
            </a:extLst>
          </p:cNvPr>
          <p:cNvSpPr>
            <a:spLocks noGrp="1"/>
          </p:cNvSpPr>
          <p:nvPr>
            <p:ph sz="half" idx="2"/>
          </p:nvPr>
        </p:nvSpPr>
        <p:spPr>
          <a:xfrm>
            <a:off x="515938" y="2675373"/>
            <a:ext cx="11034712" cy="1165312"/>
          </a:xfrm>
        </p:spPr>
        <p:txBody>
          <a:bodyPr/>
          <a:lstStyle/>
          <a:p>
            <a:pPr algn="just"/>
            <a:r>
              <a:rPr lang="en-GB" i="1"/>
              <a:t>Regulatory Updates are provided in collaboration with </a:t>
            </a:r>
            <a:r>
              <a:rPr lang="en-GB" i="1" err="1"/>
              <a:t>MedBoard</a:t>
            </a:r>
            <a:r>
              <a:rPr lang="en-GB" i="1"/>
              <a:t>, the data intelligence platform monitoring regulatory news from 225+ Countries in 15+ Regulatory Areas, in real time. Visit www.MedBoard.com to learn more about the cloud platform and its regulatory, clinical, and market solutions to stay on top and manage information and data within the MedTech industry. </a:t>
            </a:r>
            <a:endParaRPr lang="en-US" i="1"/>
          </a:p>
        </p:txBody>
      </p:sp>
      <p:sp>
        <p:nvSpPr>
          <p:cNvPr id="3" name="Text Placeholder 2">
            <a:extLst>
              <a:ext uri="{FF2B5EF4-FFF2-40B4-BE49-F238E27FC236}">
                <a16:creationId xmlns:a16="http://schemas.microsoft.com/office/drawing/2014/main" id="{52B93E71-CC0B-68F9-AAF1-9B12A9EC1B8B}"/>
              </a:ext>
            </a:extLst>
          </p:cNvPr>
          <p:cNvSpPr>
            <a:spLocks noGrp="1"/>
          </p:cNvSpPr>
          <p:nvPr>
            <p:ph type="body" sz="quarter" idx="10"/>
          </p:nvPr>
        </p:nvSpPr>
        <p:spPr/>
        <p:txBody>
          <a:bodyPr/>
          <a:lstStyle/>
          <a:p>
            <a:r>
              <a:rPr lang="en-US"/>
              <a:t>WITH THANKS</a:t>
            </a:r>
          </a:p>
        </p:txBody>
      </p:sp>
      <p:pic>
        <p:nvPicPr>
          <p:cNvPr id="14" name="Graphic 1">
            <a:extLst>
              <a:ext uri="{FF2B5EF4-FFF2-40B4-BE49-F238E27FC236}">
                <a16:creationId xmlns:a16="http://schemas.microsoft.com/office/drawing/2014/main" id="{9E0FA654-A79B-F14E-225F-43A0955E08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90170" y="4264264"/>
            <a:ext cx="6811660" cy="843485"/>
          </a:xfrm>
          <a:prstGeom prst="rect">
            <a:avLst/>
          </a:prstGeom>
        </p:spPr>
      </p:pic>
    </p:spTree>
    <p:extLst>
      <p:ext uri="{BB962C8B-B14F-4D97-AF65-F5344CB8AC3E}">
        <p14:creationId xmlns:p14="http://schemas.microsoft.com/office/powerpoint/2010/main" val="4282867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BAFD44-C08B-526F-938A-70D0C44A81AD}"/>
              </a:ext>
            </a:extLst>
          </p:cNvPr>
          <p:cNvSpPr>
            <a:spLocks noGrp="1"/>
          </p:cNvSpPr>
          <p:nvPr>
            <p:ph type="body" sz="quarter" idx="10"/>
          </p:nvPr>
        </p:nvSpPr>
        <p:spPr/>
        <p:txBody>
          <a:bodyPr/>
          <a:lstStyle/>
          <a:p>
            <a:r>
              <a:rPr lang="en-US"/>
              <a:t>THANK YOU</a:t>
            </a:r>
          </a:p>
        </p:txBody>
      </p:sp>
      <p:sp>
        <p:nvSpPr>
          <p:cNvPr id="4" name="TextBox 3">
            <a:extLst>
              <a:ext uri="{FF2B5EF4-FFF2-40B4-BE49-F238E27FC236}">
                <a16:creationId xmlns:a16="http://schemas.microsoft.com/office/drawing/2014/main" id="{6EA34046-4507-45A5-BC38-C859280822D9}"/>
              </a:ext>
            </a:extLst>
          </p:cNvPr>
          <p:cNvSpPr txBox="1"/>
          <p:nvPr/>
        </p:nvSpPr>
        <p:spPr>
          <a:xfrm>
            <a:off x="515938" y="4195732"/>
            <a:ext cx="3764132" cy="369332"/>
          </a:xfrm>
          <a:prstGeom prst="rect">
            <a:avLst/>
          </a:prstGeom>
          <a:noFill/>
        </p:spPr>
        <p:txBody>
          <a:bodyPr wrap="square" rtlCol="0">
            <a:spAutoFit/>
          </a:bodyPr>
          <a:lstStyle/>
          <a:p>
            <a:r>
              <a:rPr lang="en-GB">
                <a:solidFill>
                  <a:schemeClr val="bg1"/>
                </a:solidFill>
              </a:rPr>
              <a:t>E: enquires@abhi.org.uk</a:t>
            </a:r>
          </a:p>
        </p:txBody>
      </p:sp>
    </p:spTree>
    <p:extLst>
      <p:ext uri="{BB962C8B-B14F-4D97-AF65-F5344CB8AC3E}">
        <p14:creationId xmlns:p14="http://schemas.microsoft.com/office/powerpoint/2010/main" val="1821694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9071FD-A69D-699F-E118-D095A230429B}"/>
              </a:ext>
            </a:extLst>
          </p:cNvPr>
          <p:cNvSpPr>
            <a:spLocks noGrp="1"/>
          </p:cNvSpPr>
          <p:nvPr>
            <p:ph type="body" sz="quarter" idx="10"/>
          </p:nvPr>
        </p:nvSpPr>
        <p:spPr>
          <a:xfrm>
            <a:off x="515938" y="509788"/>
            <a:ext cx="11307762" cy="677744"/>
          </a:xfrm>
        </p:spPr>
        <p:txBody>
          <a:bodyPr/>
          <a:lstStyle/>
          <a:p>
            <a:r>
              <a:rPr lang="en-GB" sz="3200" dirty="0"/>
              <a:t>SPOTLIGHT </a:t>
            </a:r>
            <a:r>
              <a:rPr lang="en-GB" sz="3200"/>
              <a:t>SESSION - </a:t>
            </a:r>
            <a:r>
              <a:rPr lang="en-GB" sz="3200" dirty="0"/>
              <a:t>SHARING REGULATORY INSIGHTS ACROSS THE ABHI COMMUNITY</a:t>
            </a:r>
          </a:p>
        </p:txBody>
      </p:sp>
      <p:sp>
        <p:nvSpPr>
          <p:cNvPr id="4" name="Text Placeholder 3">
            <a:extLst>
              <a:ext uri="{FF2B5EF4-FFF2-40B4-BE49-F238E27FC236}">
                <a16:creationId xmlns:a16="http://schemas.microsoft.com/office/drawing/2014/main" id="{9E124226-A973-F420-EF8E-31EF4E35132E}"/>
              </a:ext>
            </a:extLst>
          </p:cNvPr>
          <p:cNvSpPr>
            <a:spLocks noGrp="1"/>
          </p:cNvSpPr>
          <p:nvPr>
            <p:ph type="body" sz="quarter" idx="12"/>
          </p:nvPr>
        </p:nvSpPr>
        <p:spPr>
          <a:xfrm>
            <a:off x="515938" y="1597240"/>
            <a:ext cx="11250612" cy="769705"/>
          </a:xfrm>
        </p:spPr>
        <p:txBody>
          <a:bodyPr>
            <a:normAutofit/>
          </a:bodyPr>
          <a:lstStyle/>
          <a:p>
            <a:r>
              <a:rPr lang="en-GB" dirty="0"/>
              <a:t>Key Takeaway: </a:t>
            </a:r>
            <a:r>
              <a:rPr lang="en-GB" b="0" dirty="0"/>
              <a:t>Share your regulatory insights to support peers across the HealthTech sector. Spotlight Sessions are your opportunity to help others navigate change by contributing timely, practical perspectives.</a:t>
            </a:r>
          </a:p>
        </p:txBody>
      </p:sp>
      <p:sp>
        <p:nvSpPr>
          <p:cNvPr id="5" name="TextBox 4">
            <a:extLst>
              <a:ext uri="{FF2B5EF4-FFF2-40B4-BE49-F238E27FC236}">
                <a16:creationId xmlns:a16="http://schemas.microsoft.com/office/drawing/2014/main" id="{8710E992-25C3-CEDA-786F-AE934DCB7586}"/>
              </a:ext>
            </a:extLst>
          </p:cNvPr>
          <p:cNvSpPr txBox="1"/>
          <p:nvPr/>
        </p:nvSpPr>
        <p:spPr>
          <a:xfrm>
            <a:off x="515938" y="2214592"/>
            <a:ext cx="11250612" cy="4339650"/>
          </a:xfrm>
          <a:prstGeom prst="rect">
            <a:avLst/>
          </a:prstGeom>
          <a:solidFill>
            <a:schemeClr val="accent3"/>
          </a:solidFill>
        </p:spPr>
        <p:txBody>
          <a:bodyPr wrap="square" rtlCol="0">
            <a:spAutoFit/>
          </a:bodyPr>
          <a:lstStyle/>
          <a:p>
            <a:r>
              <a:rPr lang="en-GB" sz="1400" dirty="0">
                <a:latin typeface="Roboto" panose="02000000000000000000" pitchFamily="2" charset="0"/>
                <a:ea typeface="Roboto" panose="02000000000000000000" pitchFamily="2" charset="0"/>
              </a:rPr>
              <a:t>We continue to build on the concept of spotlight sessions - short, focused articles to highlight a specific regulatory topic relevant to ABHI members. These sessions are intended to provide practical insights and interpretation of regulatory changes and feature expert perspectives from across ABHI membership. Whether you are new to ABHI, new to the industry or you’ve seen all these changes come and go before, if you have an idea for a Spotlight Session, please drop me a line.</a:t>
            </a:r>
          </a:p>
          <a:p>
            <a:endParaRPr lang="en-GB" sz="1400" dirty="0">
              <a:latin typeface="Roboto" panose="02000000000000000000" pitchFamily="2" charset="0"/>
              <a:ea typeface="Roboto" panose="02000000000000000000" pitchFamily="2" charset="0"/>
            </a:endParaRPr>
          </a:p>
          <a:p>
            <a:r>
              <a:rPr lang="en-GB" sz="1400" dirty="0">
                <a:latin typeface="Roboto" panose="02000000000000000000" pitchFamily="2" charset="0"/>
                <a:ea typeface="Roboto" panose="02000000000000000000" pitchFamily="2" charset="0"/>
              </a:rPr>
              <a:t>Suggested topics:</a:t>
            </a:r>
          </a:p>
          <a:p>
            <a:pPr lvl="1"/>
            <a:r>
              <a:rPr lang="en-GB" sz="1400" dirty="0">
                <a:latin typeface="Roboto" panose="02000000000000000000" pitchFamily="2" charset="0"/>
                <a:ea typeface="Roboto" panose="02000000000000000000" pitchFamily="2" charset="0"/>
              </a:rPr>
              <a:t>Continued CE recognition</a:t>
            </a:r>
          </a:p>
          <a:p>
            <a:pPr lvl="1"/>
            <a:r>
              <a:rPr lang="en-GB" sz="1400" dirty="0">
                <a:latin typeface="Roboto" panose="02000000000000000000" pitchFamily="2" charset="0"/>
                <a:ea typeface="Roboto" panose="02000000000000000000" pitchFamily="2" charset="0"/>
              </a:rPr>
              <a:t>UKCA transition planning</a:t>
            </a:r>
          </a:p>
          <a:p>
            <a:pPr lvl="1"/>
            <a:r>
              <a:rPr lang="en-GB" sz="1400" dirty="0">
                <a:latin typeface="Roboto" panose="02000000000000000000" pitchFamily="2" charset="0"/>
                <a:ea typeface="Roboto" panose="02000000000000000000" pitchFamily="2" charset="0"/>
              </a:rPr>
              <a:t>PMS in EU and UK</a:t>
            </a:r>
          </a:p>
          <a:p>
            <a:pPr lvl="1"/>
            <a:r>
              <a:rPr lang="en-GB" sz="1400" dirty="0">
                <a:latin typeface="Roboto" panose="02000000000000000000" pitchFamily="2" charset="0"/>
                <a:ea typeface="Roboto" panose="02000000000000000000" pitchFamily="2" charset="0"/>
              </a:rPr>
              <a:t>Real World Evidence</a:t>
            </a:r>
          </a:p>
          <a:p>
            <a:endParaRPr lang="en-GB" sz="1500" b="1" dirty="0">
              <a:latin typeface="Roboto" panose="02000000000000000000" pitchFamily="2" charset="0"/>
              <a:ea typeface="Roboto" panose="02000000000000000000" pitchFamily="2" charset="0"/>
            </a:endParaRPr>
          </a:p>
          <a:p>
            <a:r>
              <a:rPr lang="en-GB" sz="1100" b="1" dirty="0">
                <a:latin typeface="Roboto" panose="02000000000000000000" pitchFamily="2" charset="0"/>
                <a:ea typeface="Roboto" panose="02000000000000000000" pitchFamily="2" charset="0"/>
              </a:rPr>
              <a:t>Submission guidance:</a:t>
            </a:r>
          </a:p>
          <a:p>
            <a:r>
              <a:rPr lang="en-GB" sz="1100" b="1" i="1" dirty="0">
                <a:latin typeface="Roboto" panose="02000000000000000000" pitchFamily="2" charset="0"/>
                <a:ea typeface="Roboto" panose="02000000000000000000" pitchFamily="2" charset="0"/>
              </a:rPr>
              <a:t>Length</a:t>
            </a:r>
            <a:r>
              <a:rPr lang="en-GB" sz="1100" dirty="0">
                <a:latin typeface="Roboto" panose="02000000000000000000" pitchFamily="2" charset="0"/>
                <a:ea typeface="Roboto" panose="02000000000000000000" pitchFamily="2" charset="0"/>
              </a:rPr>
              <a:t>: 300–500 words</a:t>
            </a:r>
          </a:p>
          <a:p>
            <a:r>
              <a:rPr lang="en-GB" sz="1100" b="1" i="1" dirty="0">
                <a:latin typeface="Roboto" panose="02000000000000000000" pitchFamily="2" charset="0"/>
                <a:ea typeface="Roboto" panose="02000000000000000000" pitchFamily="2" charset="0"/>
              </a:rPr>
              <a:t>Tone</a:t>
            </a:r>
            <a:r>
              <a:rPr lang="en-GB" sz="1100" dirty="0">
                <a:latin typeface="Roboto" panose="02000000000000000000" pitchFamily="2" charset="0"/>
                <a:ea typeface="Roboto" panose="02000000000000000000" pitchFamily="2" charset="0"/>
              </a:rPr>
              <a:t>: Concise, neutral, non-promotional</a:t>
            </a:r>
          </a:p>
          <a:p>
            <a:r>
              <a:rPr lang="en-GB" sz="1100" b="1" i="1" dirty="0">
                <a:latin typeface="Roboto" panose="02000000000000000000" pitchFamily="2" charset="0"/>
                <a:ea typeface="Roboto" panose="02000000000000000000" pitchFamily="2" charset="0"/>
              </a:rPr>
              <a:t>Audience</a:t>
            </a:r>
            <a:r>
              <a:rPr lang="en-GB" sz="1100" dirty="0">
                <a:latin typeface="Roboto" panose="02000000000000000000" pitchFamily="2" charset="0"/>
                <a:ea typeface="Roboto" panose="02000000000000000000" pitchFamily="2" charset="0"/>
              </a:rPr>
              <a:t>: Professional readers familiar with regulatory frameworks (especially ABHI members in regulatory, quality and market access)</a:t>
            </a:r>
          </a:p>
          <a:p>
            <a:r>
              <a:rPr lang="en-GB" sz="1100" b="1" i="1" dirty="0">
                <a:latin typeface="Roboto" panose="02000000000000000000" pitchFamily="2" charset="0"/>
                <a:ea typeface="Roboto" panose="02000000000000000000" pitchFamily="2" charset="0"/>
              </a:rPr>
              <a:t>Scope</a:t>
            </a:r>
            <a:r>
              <a:rPr lang="en-GB" sz="1100" dirty="0">
                <a:latin typeface="Roboto" panose="02000000000000000000" pitchFamily="2" charset="0"/>
                <a:ea typeface="Roboto" panose="02000000000000000000" pitchFamily="2" charset="0"/>
              </a:rPr>
              <a:t>: UK, EU and/or global HealthTech regulation. Medical devices, IVDs and/or digital health.</a:t>
            </a:r>
          </a:p>
          <a:p>
            <a:r>
              <a:rPr lang="en-GB" sz="1100" b="1" i="1" dirty="0">
                <a:latin typeface="Roboto" panose="02000000000000000000" pitchFamily="2" charset="0"/>
                <a:ea typeface="Roboto" panose="02000000000000000000" pitchFamily="2" charset="0"/>
              </a:rPr>
              <a:t>Style</a:t>
            </a:r>
            <a:r>
              <a:rPr lang="en-GB" sz="1100" dirty="0">
                <a:latin typeface="Roboto" panose="02000000000000000000" pitchFamily="2" charset="0"/>
                <a:ea typeface="Roboto" panose="02000000000000000000" pitchFamily="2" charset="0"/>
              </a:rPr>
              <a:t>: May include expert opinion or member perspectives</a:t>
            </a:r>
          </a:p>
          <a:p>
            <a:endParaRPr lang="en-GB" sz="1100" dirty="0">
              <a:latin typeface="Roboto" panose="02000000000000000000" pitchFamily="2" charset="0"/>
              <a:ea typeface="Roboto" panose="02000000000000000000" pitchFamily="2" charset="0"/>
            </a:endParaRPr>
          </a:p>
          <a:p>
            <a:pPr marL="285750" indent="-285750">
              <a:buFont typeface="Symbol" panose="05050102010706020507" pitchFamily="18" charset="2"/>
              <a:buChar char=""/>
            </a:pPr>
            <a:r>
              <a:rPr lang="en-GB" sz="1100" dirty="0">
                <a:latin typeface="Roboto" panose="02000000000000000000" pitchFamily="2" charset="0"/>
                <a:ea typeface="Roboto" panose="02000000000000000000" pitchFamily="2" charset="0"/>
              </a:rPr>
              <a:t>Include author name and affiliation.</a:t>
            </a:r>
          </a:p>
          <a:p>
            <a:pPr marL="285750" indent="-285750">
              <a:buFont typeface="Symbol" panose="05050102010706020507" pitchFamily="18" charset="2"/>
              <a:buChar char=""/>
            </a:pPr>
            <a:r>
              <a:rPr lang="en-GB" sz="1100" dirty="0">
                <a:latin typeface="Roboto" panose="02000000000000000000" pitchFamily="2" charset="0"/>
                <a:ea typeface="Roboto" panose="02000000000000000000" pitchFamily="2" charset="0"/>
              </a:rPr>
              <a:t>Ensure factual accuracy and cite sources where appropriate.</a:t>
            </a:r>
          </a:p>
          <a:p>
            <a:pPr marL="285750" indent="-285750">
              <a:buFont typeface="Symbol" panose="05050102010706020507" pitchFamily="18" charset="2"/>
              <a:buChar char=""/>
            </a:pPr>
            <a:r>
              <a:rPr lang="en-GB" sz="1100" dirty="0">
                <a:latin typeface="Roboto" panose="02000000000000000000" pitchFamily="2" charset="0"/>
                <a:ea typeface="Roboto" panose="02000000000000000000" pitchFamily="2" charset="0"/>
              </a:rPr>
              <a:t>ABHI will provide the title and key takeaway, but contributors may suggest their own.</a:t>
            </a:r>
          </a:p>
          <a:p>
            <a:pPr marL="285750" indent="-285750">
              <a:buFont typeface="Symbol" panose="05050102010706020507" pitchFamily="18" charset="2"/>
              <a:buChar char=""/>
            </a:pPr>
            <a:r>
              <a:rPr lang="en-GB" sz="1100" dirty="0">
                <a:latin typeface="Roboto" panose="02000000000000000000" pitchFamily="2" charset="0"/>
                <a:ea typeface="Roboto" panose="02000000000000000000" pitchFamily="2" charset="0"/>
              </a:rPr>
              <a:t>Submit by the middle of the previous month with earlier suggestions welcome.</a:t>
            </a:r>
          </a:p>
        </p:txBody>
      </p:sp>
    </p:spTree>
    <p:extLst>
      <p:ext uri="{BB962C8B-B14F-4D97-AF65-F5344CB8AC3E}">
        <p14:creationId xmlns:p14="http://schemas.microsoft.com/office/powerpoint/2010/main" val="1650991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4257A4-30DD-743C-3B10-3DAAB3482BEA}"/>
              </a:ext>
            </a:extLst>
          </p:cNvPr>
          <p:cNvSpPr>
            <a:spLocks noGrp="1"/>
          </p:cNvSpPr>
          <p:nvPr>
            <p:ph type="body" sz="quarter" idx="10"/>
          </p:nvPr>
        </p:nvSpPr>
        <p:spPr/>
        <p:txBody>
          <a:bodyPr/>
          <a:lstStyle/>
          <a:p>
            <a:pPr>
              <a:spcBef>
                <a:spcPts val="0"/>
              </a:spcBef>
            </a:pPr>
            <a:r>
              <a:rPr lang="en-US"/>
              <a:t>UK Updates </a:t>
            </a:r>
          </a:p>
        </p:txBody>
      </p:sp>
      <p:pic>
        <p:nvPicPr>
          <p:cNvPr id="5" name="Picture 4" descr="A flag with a cross&#10;&#10;Description automatically generated">
            <a:extLst>
              <a:ext uri="{FF2B5EF4-FFF2-40B4-BE49-F238E27FC236}">
                <a16:creationId xmlns:a16="http://schemas.microsoft.com/office/drawing/2014/main" id="{93424182-F3CE-4CAC-8BA8-57412446990E}"/>
              </a:ext>
            </a:extLst>
          </p:cNvPr>
          <p:cNvPicPr>
            <a:picLocks noChangeAspect="1"/>
          </p:cNvPicPr>
          <p:nvPr/>
        </p:nvPicPr>
        <p:blipFill>
          <a:blip r:embed="rId2"/>
          <a:stretch>
            <a:fillRect/>
          </a:stretch>
        </p:blipFill>
        <p:spPr>
          <a:xfrm>
            <a:off x="6191534" y="3685269"/>
            <a:ext cx="2079009" cy="1053005"/>
          </a:xfrm>
          <a:prstGeom prst="rect">
            <a:avLst/>
          </a:prstGeom>
        </p:spPr>
      </p:pic>
    </p:spTree>
    <p:extLst>
      <p:ext uri="{BB962C8B-B14F-4D97-AF65-F5344CB8AC3E}">
        <p14:creationId xmlns:p14="http://schemas.microsoft.com/office/powerpoint/2010/main" val="76454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7AA5DE-9E6C-CD8B-3A8A-F314FF2A2C2C}"/>
              </a:ext>
            </a:extLst>
          </p:cNvPr>
          <p:cNvSpPr>
            <a:spLocks noGrp="1"/>
          </p:cNvSpPr>
          <p:nvPr>
            <p:ph type="body" sz="quarter" idx="10"/>
          </p:nvPr>
        </p:nvSpPr>
        <p:spPr/>
        <p:txBody>
          <a:bodyPr/>
          <a:lstStyle/>
          <a:p>
            <a:r>
              <a:rPr lang="en-US" sz="3200"/>
              <a:t>ABHI</a:t>
            </a:r>
          </a:p>
        </p:txBody>
      </p:sp>
      <p:sp>
        <p:nvSpPr>
          <p:cNvPr id="18" name="TextBox 17">
            <a:extLst>
              <a:ext uri="{FF2B5EF4-FFF2-40B4-BE49-F238E27FC236}">
                <a16:creationId xmlns:a16="http://schemas.microsoft.com/office/drawing/2014/main" id="{BBFB571C-6F26-4322-868D-470BF3981117}"/>
              </a:ext>
            </a:extLst>
          </p:cNvPr>
          <p:cNvSpPr txBox="1"/>
          <p:nvPr/>
        </p:nvSpPr>
        <p:spPr>
          <a:xfrm>
            <a:off x="411278" y="2342088"/>
            <a:ext cx="4982357" cy="3233706"/>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sz="1800" b="1" i="0" u="sng"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Upcoming regulatory group member meetings </a:t>
            </a:r>
            <a:r>
              <a:rPr kumimoji="0" lang="en-US"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(meeting packs and minutes from past meetings are available to members)</a:t>
            </a:r>
            <a:endPar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endParaRP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10th March (MD Regulatory)</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26th March (IVD Regulatory)</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25th June (MD&amp;IVD Regulatory combined)</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15th September (MD Regulatory)</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24th September (IVD Regulatory)</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1st December (MD Regulatory)</a:t>
            </a:r>
          </a:p>
          <a:p>
            <a:pPr marL="742950" lvl="1" indent="-285750">
              <a:lnSpc>
                <a:spcPct val="90000"/>
              </a:lnSpc>
              <a:spcBef>
                <a:spcPts val="1000"/>
              </a:spcBef>
              <a:buFont typeface="Arial" panose="020B0604020202020204" pitchFamily="34" charset="0"/>
              <a:buChar char="•"/>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3rd December (IVD Regulatory)</a:t>
            </a:r>
            <a:endParaRPr kumimoji="0" lang="en-US"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endParaRPr>
          </a:p>
        </p:txBody>
      </p:sp>
      <p:sp>
        <p:nvSpPr>
          <p:cNvPr id="12" name="TextBox 11">
            <a:extLst>
              <a:ext uri="{FF2B5EF4-FFF2-40B4-BE49-F238E27FC236}">
                <a16:creationId xmlns:a16="http://schemas.microsoft.com/office/drawing/2014/main" id="{8F60BE80-16FA-4561-A437-C50BF5BBED0F}"/>
              </a:ext>
            </a:extLst>
          </p:cNvPr>
          <p:cNvSpPr txBox="1"/>
          <p:nvPr/>
        </p:nvSpPr>
        <p:spPr>
          <a:xfrm>
            <a:off x="411278" y="1152439"/>
            <a:ext cx="5991394"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rPr>
              <a:t>Key regulatory updates from ABHI (please make sure you are registered and logged in to </a:t>
            </a: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Aptos"/>
                <a:cs typeface="Arial" panose="020B0604020202020204" pitchFamily="34" charset="0"/>
              </a:rPr>
              <a:t>‘</a:t>
            </a:r>
            <a:r>
              <a:rPr kumimoji="0" lang="en-GB" sz="1600" b="0" i="0" u="sng" strike="noStrike" kern="1200" cap="none" spc="0" normalizeH="0" baseline="0" noProof="0" dirty="0">
                <a:ln>
                  <a:noFill/>
                </a:ln>
                <a:solidFill>
                  <a:srgbClr val="FFFFFF"/>
                </a:solidFill>
                <a:effectLst/>
                <a:uLnTx/>
                <a:uFillTx/>
                <a:latin typeface="Roboto" panose="02000000000000000000" pitchFamily="2" charset="0"/>
                <a:ea typeface="Aptos"/>
                <a:cs typeface="Arial" panose="020B0604020202020204" pitchFamily="34" charset="0"/>
                <a:hlinkClick r:id="rId2">
                  <a:extLst>
                    <a:ext uri="{A12FA001-AC4F-418D-AE19-62706E023703}">
                      <ahyp:hlinkClr xmlns:ahyp="http://schemas.microsoft.com/office/drawing/2018/hyperlinkcolor" val="tx"/>
                    </a:ext>
                  </a:extLst>
                </a:hlinkClick>
              </a:rPr>
              <a:t>My ABHI</a:t>
            </a:r>
            <a:r>
              <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Aptos"/>
                <a:cs typeface="Arial" panose="020B0604020202020204" pitchFamily="34" charset="0"/>
              </a:rPr>
              <a:t>’) </a:t>
            </a:r>
            <a:endParaRPr kumimoji="0" lang="en-GB" sz="1600" b="0" i="0" u="none" strike="noStrike" kern="1200" cap="none" spc="0" normalizeH="0" baseline="0" noProof="0" dirty="0">
              <a:ln>
                <a:noFill/>
              </a:ln>
              <a:solidFill>
                <a:srgbClr val="FFFFFF"/>
              </a:solidFill>
              <a:effectLst/>
              <a:uLnTx/>
              <a:uFillTx/>
              <a:latin typeface="Roboto" panose="02000000000000000000" pitchFamily="2" charset="0"/>
              <a:ea typeface="Roboto" panose="02000000000000000000" pitchFamily="2" charset="0"/>
              <a:cs typeface="+mn-cs"/>
            </a:endParaRPr>
          </a:p>
          <a:p>
            <a:endParaRPr lang="en-GB" dirty="0"/>
          </a:p>
        </p:txBody>
      </p:sp>
      <p:sp>
        <p:nvSpPr>
          <p:cNvPr id="22" name="TextBox 21">
            <a:extLst>
              <a:ext uri="{FF2B5EF4-FFF2-40B4-BE49-F238E27FC236}">
                <a16:creationId xmlns:a16="http://schemas.microsoft.com/office/drawing/2014/main" id="{06E2F38B-95F8-4453-A435-438C4C4503D4}"/>
              </a:ext>
            </a:extLst>
          </p:cNvPr>
          <p:cNvSpPr txBox="1"/>
          <p:nvPr/>
        </p:nvSpPr>
        <p:spPr>
          <a:xfrm>
            <a:off x="6709342" y="799430"/>
            <a:ext cx="6094520" cy="489499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rgbClr val="FFFFFF"/>
                </a:solidFill>
                <a:effectLst/>
                <a:uLnTx/>
                <a:uFillTx/>
                <a:latin typeface="Aptos" panose="02110004020202020204"/>
                <a:ea typeface="+mn-ea"/>
                <a:cs typeface="+mn-cs"/>
              </a:rPr>
              <a:t>ABHI Regulatory Groups </a:t>
            </a:r>
            <a:r>
              <a:rPr kumimoji="0" lang="en-GB" sz="1800" b="1" i="0" u="sng" strike="noStrike" kern="1200" cap="none" spc="0" normalizeH="0" baseline="0" noProof="0" dirty="0">
                <a:ln>
                  <a:noFill/>
                </a:ln>
                <a:solidFill>
                  <a:srgbClr val="0D3E67"/>
                </a:solidFill>
                <a:effectLst/>
                <a:uLnTx/>
                <a:uFillTx/>
                <a:latin typeface="Aptos" panose="02110004020202020204"/>
                <a:ea typeface="+mn-ea"/>
                <a:cs typeface="+mn-cs"/>
              </a:rPr>
              <a:t>Leadership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FFFFFF"/>
                </a:solidFill>
                <a:effectLst/>
                <a:uLnTx/>
                <a:uFillTx/>
                <a:latin typeface="Aptos" panose="02110004020202020204"/>
                <a:ea typeface="+mn-ea"/>
                <a:cs typeface="+mn-cs"/>
              </a:rPr>
              <a:t>IVD Regulatory</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Co Chairs:</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3">
                  <a:extLst>
                    <a:ext uri="{A12FA001-AC4F-418D-AE19-62706E023703}">
                      <ahyp:hlinkClr xmlns:ahyp="http://schemas.microsoft.com/office/drawing/2018/hyperlinkcolor" val="tx"/>
                    </a:ext>
                  </a:extLst>
                </a:hlinkClick>
              </a:rPr>
              <a:t>Sue Spencer</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4">
                  <a:extLst>
                    <a:ext uri="{A12FA001-AC4F-418D-AE19-62706E023703}">
                      <ahyp:hlinkClr xmlns:ahyp="http://schemas.microsoft.com/office/drawing/2018/hyperlinkcolor" val="tx"/>
                    </a:ext>
                  </a:extLst>
                </a:hlinkClick>
              </a:rPr>
              <a:t>Compliance </a:t>
            </a:r>
            <a:r>
              <a:rPr kumimoji="0" lang="en-GB" sz="1600" b="0" i="0" u="sng" strike="noStrike" kern="100" cap="none" spc="0" normalizeH="0" baseline="0" noProof="0" dirty="0" err="1">
                <a:ln>
                  <a:noFill/>
                </a:ln>
                <a:solidFill>
                  <a:srgbClr val="FFFFFF"/>
                </a:solidFill>
                <a:effectLst/>
                <a:uLnTx/>
                <a:uFillTx/>
                <a:latin typeface="Aptos" panose="02110004020202020204"/>
                <a:ea typeface="Aptos" panose="02110004020202020204"/>
                <a:cs typeface="Arial" panose="020B0604020202020204" pitchFamily="34" charset="0"/>
                <a:hlinkClick r:id="rId4">
                  <a:extLst>
                    <a:ext uri="{A12FA001-AC4F-418D-AE19-62706E023703}">
                      <ahyp:hlinkClr xmlns:ahyp="http://schemas.microsoft.com/office/drawing/2018/hyperlinkcolor" val="tx"/>
                    </a:ext>
                  </a:extLst>
                </a:hlinkClick>
              </a:rPr>
              <a:t>Connextions</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5">
                  <a:extLst>
                    <a:ext uri="{A12FA001-AC4F-418D-AE19-62706E023703}">
                      <ahyp:hlinkClr xmlns:ahyp="http://schemas.microsoft.com/office/drawing/2018/hyperlinkcolor" val="tx"/>
                    </a:ext>
                  </a:extLst>
                </a:hlinkClick>
              </a:rPr>
              <a:t>Megha Iyer</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00" cap="none" spc="0" normalizeH="0" baseline="0" noProof="0" dirty="0" err="1">
                <a:ln>
                  <a:noFill/>
                </a:ln>
                <a:solidFill>
                  <a:srgbClr val="FFFFFF"/>
                </a:solidFill>
                <a:effectLst/>
                <a:uLnTx/>
                <a:uFillTx/>
                <a:latin typeface="Aptos" panose="02110004020202020204"/>
                <a:ea typeface="Aptos" panose="02110004020202020204"/>
                <a:cs typeface="Arial" panose="020B0604020202020204" pitchFamily="34" charset="0"/>
                <a:hlinkClick r:id="rId6">
                  <a:extLst>
                    <a:ext uri="{A12FA001-AC4F-418D-AE19-62706E023703}">
                      <ahyp:hlinkClr xmlns:ahyp="http://schemas.microsoft.com/office/drawing/2018/hyperlinkcolor" val="tx"/>
                    </a:ext>
                  </a:extLst>
                </a:hlinkClick>
              </a:rPr>
              <a:t>ThermoFisher</a:t>
            </a: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6">
                  <a:extLst>
                    <a:ext uri="{A12FA001-AC4F-418D-AE19-62706E023703}">
                      <ahyp:hlinkClr xmlns:ahyp="http://schemas.microsoft.com/office/drawing/2018/hyperlinkcolor" val="tx"/>
                    </a:ext>
                  </a:extLst>
                </a:hlinkClick>
              </a:rPr>
              <a:t> Scientific</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p>
          <a:p>
            <a:pPr marR="0" lvl="0" algn="l" defTabSz="914400" rtl="0" eaLnBrk="1" fontAlgn="auto" latinLnBrk="0" hangingPunct="1">
              <a:lnSpc>
                <a:spcPct val="107000"/>
              </a:lnSpc>
              <a:spcBef>
                <a:spcPts val="0"/>
              </a:spcBef>
              <a:spcAft>
                <a:spcPts val="800"/>
              </a:spcAft>
              <a:buClrTx/>
              <a:buSzTx/>
              <a:tabLst/>
              <a:defRPr/>
            </a:pP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Vice Chair: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7">
                  <a:extLst>
                    <a:ext uri="{A12FA001-AC4F-418D-AE19-62706E023703}">
                      <ahyp:hlinkClr xmlns:ahyp="http://schemas.microsoft.com/office/drawing/2018/hyperlinkcolor" val="tx"/>
                    </a:ext>
                  </a:extLst>
                </a:hlinkClick>
              </a:rPr>
              <a:t>Erin Wigglesworth</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8">
                  <a:extLst>
                    <a:ext uri="{A12FA001-AC4F-418D-AE19-62706E023703}">
                      <ahyp:hlinkClr xmlns:ahyp="http://schemas.microsoft.com/office/drawing/2018/hyperlinkcolor" val="tx"/>
                    </a:ext>
                  </a:extLst>
                </a:hlinkClick>
              </a:rPr>
              <a:t>Cepheid</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GB" sz="1600" b="1"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600" b="1"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Medical Device Regulatory</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Chair: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9">
                  <a:extLst>
                    <a:ext uri="{A12FA001-AC4F-418D-AE19-62706E023703}">
                      <ahyp:hlinkClr xmlns:ahyp="http://schemas.microsoft.com/office/drawing/2018/hyperlinkcolor" val="tx"/>
                    </a:ext>
                  </a:extLst>
                </a:hlinkClick>
              </a:rPr>
              <a:t>Cait Gatt</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0">
                  <a:extLst>
                    <a:ext uri="{A12FA001-AC4F-418D-AE19-62706E023703}">
                      <ahyp:hlinkClr xmlns:ahyp="http://schemas.microsoft.com/office/drawing/2018/hyperlinkcolor" val="tx"/>
                    </a:ext>
                  </a:extLst>
                </a:hlinkClick>
              </a:rPr>
              <a:t>Boston Scientific</a:t>
            </a:r>
            <a:r>
              <a:rPr kumimoji="0" lang="en-GB" sz="1600" b="0" i="0" u="none" strike="noStrike" kern="1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Vice Chairs: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1">
                  <a:extLst>
                    <a:ext uri="{A12FA001-AC4F-418D-AE19-62706E023703}">
                      <ahyp:hlinkClr xmlns:ahyp="http://schemas.microsoft.com/office/drawing/2018/hyperlinkcolor" val="tx"/>
                    </a:ext>
                  </a:extLst>
                </a:hlinkClick>
              </a:rPr>
              <a:t>Clare Huntington</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2">
                  <a:extLst>
                    <a:ext uri="{A12FA001-AC4F-418D-AE19-62706E023703}">
                      <ahyp:hlinkClr xmlns:ahyp="http://schemas.microsoft.com/office/drawing/2018/hyperlinkcolor" val="tx"/>
                    </a:ext>
                  </a:extLst>
                </a:hlinkClick>
              </a:rPr>
              <a:t>Pennine Healthcare</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3">
                  <a:extLst>
                    <a:ext uri="{A12FA001-AC4F-418D-AE19-62706E023703}">
                      <ahyp:hlinkClr xmlns:ahyp="http://schemas.microsoft.com/office/drawing/2018/hyperlinkcolor" val="tx"/>
                    </a:ext>
                  </a:extLst>
                </a:hlinkClick>
              </a:rPr>
              <a:t>Roland Back</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4">
                  <a:extLst>
                    <a:ext uri="{A12FA001-AC4F-418D-AE19-62706E023703}">
                      <ahyp:hlinkClr xmlns:ahyp="http://schemas.microsoft.com/office/drawing/2018/hyperlinkcolor" val="tx"/>
                    </a:ext>
                  </a:extLst>
                </a:hlinkClick>
              </a:rPr>
              <a:t>Abbott</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5">
                  <a:extLst>
                    <a:ext uri="{A12FA001-AC4F-418D-AE19-62706E023703}">
                      <ahyp:hlinkClr xmlns:ahyp="http://schemas.microsoft.com/office/drawing/2018/hyperlinkcolor" val="tx"/>
                    </a:ext>
                  </a:extLst>
                </a:hlinkClick>
              </a:rPr>
              <a:t>Darren Thain</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 (</a:t>
            </a:r>
            <a:r>
              <a:rPr kumimoji="0" lang="en-GB" sz="1600" b="0" i="0" u="sng"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hlinkClick r:id="rId16">
                  <a:extLst>
                    <a:ext uri="{A12FA001-AC4F-418D-AE19-62706E023703}">
                      <ahyp:hlinkClr xmlns:ahyp="http://schemas.microsoft.com/office/drawing/2018/hyperlinkcolor" val="tx"/>
                    </a:ext>
                  </a:extLst>
                </a:hlinkClick>
              </a:rPr>
              <a:t>Smith &amp; Nephew</a:t>
            </a:r>
            <a:r>
              <a:rPr kumimoji="0" lang="en-GB" sz="1600" b="0" i="0" u="none" strike="noStrike" kern="1200" cap="none" spc="0" normalizeH="0" baseline="0" noProof="0" dirty="0">
                <a:ln>
                  <a:noFill/>
                </a:ln>
                <a:solidFill>
                  <a:srgbClr val="FFFFFF"/>
                </a:solidFill>
                <a:effectLst/>
                <a:uLnTx/>
                <a:uFillTx/>
                <a:latin typeface="Aptos" panose="02110004020202020204"/>
                <a:ea typeface="Aptos" panose="02110004020202020204"/>
                <a:cs typeface="Arial" panose="020B0604020202020204" pitchFamily="34" charset="0"/>
              </a:rPr>
              <a:t>)</a:t>
            </a:r>
            <a:endParaRPr kumimoji="0" lang="en-GB" sz="1600" b="1" i="0" u="none" strike="noStrike" kern="1200" cap="none" spc="0" normalizeH="0" baseline="0" noProof="0" dirty="0">
              <a:ln>
                <a:noFill/>
              </a:ln>
              <a:solidFill>
                <a:srgbClr val="FFFFFF"/>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78791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A blue rectangle with white dots&#10;&#10;Description automatically generated">
            <a:extLst>
              <a:ext uri="{FF2B5EF4-FFF2-40B4-BE49-F238E27FC236}">
                <a16:creationId xmlns:a16="http://schemas.microsoft.com/office/drawing/2014/main" id="{322517A6-1DD2-4901-A5EB-4F727F261544}"/>
              </a:ext>
            </a:extLst>
          </p:cNvPr>
          <p:cNvPicPr>
            <a:picLocks noGrp="1" noChangeAspect="1"/>
          </p:cNvPicPr>
          <p:nvPr>
            <p:ph type="pic" sz="quarter" idx="4294967295"/>
          </p:nvPr>
        </p:nvPicPr>
        <p:blipFill>
          <a:blip r:embed="rId2"/>
          <a:srcRect l="21607" r="21607"/>
          <a:stretch>
            <a:fillRect/>
          </a:stretch>
        </p:blipFill>
        <p:spPr>
          <a:xfrm>
            <a:off x="6105525" y="0"/>
            <a:ext cx="6086475" cy="6858000"/>
          </a:xfrm>
        </p:spPr>
      </p:pic>
      <p:sp>
        <p:nvSpPr>
          <p:cNvPr id="8" name="TextBox 7">
            <a:extLst>
              <a:ext uri="{FF2B5EF4-FFF2-40B4-BE49-F238E27FC236}">
                <a16:creationId xmlns:a16="http://schemas.microsoft.com/office/drawing/2014/main" id="{6CBFC350-B3B5-4D9F-B172-625C0302E3C8}"/>
              </a:ext>
            </a:extLst>
          </p:cNvPr>
          <p:cNvSpPr txBox="1"/>
          <p:nvPr/>
        </p:nvSpPr>
        <p:spPr>
          <a:xfrm>
            <a:off x="5618574" y="587003"/>
            <a:ext cx="6093724" cy="1323439"/>
          </a:xfrm>
          <a:prstGeom prst="rect">
            <a:avLst/>
          </a:prstGeom>
          <a:noFill/>
          <a:ln>
            <a:solidFill>
              <a:schemeClr val="bg1"/>
            </a:solidFill>
          </a:ln>
        </p:spPr>
        <p:txBody>
          <a:bodyPr wrap="square">
            <a:spAutoFit/>
          </a:bodyPr>
          <a:lstStyle/>
          <a:p>
            <a:r>
              <a:rPr lang="en-GB" sz="1600" b="1" dirty="0">
                <a:solidFill>
                  <a:schemeClr val="bg1"/>
                </a:solidFill>
                <a:hlinkClick r:id="rId3">
                  <a:extLst>
                    <a:ext uri="{A12FA001-AC4F-418D-AE19-62706E023703}">
                      <ahyp:hlinkClr xmlns:ahyp="http://schemas.microsoft.com/office/drawing/2018/hyperlinkcolor" val="tx"/>
                    </a:ext>
                  </a:extLst>
                </a:hlinkClick>
              </a:rPr>
              <a:t>Companion Diagnostics: Pathways, Policy and Practice</a:t>
            </a:r>
            <a:endParaRPr lang="en-GB" sz="1600" b="1" dirty="0">
              <a:solidFill>
                <a:schemeClr val="bg1"/>
              </a:solidFill>
            </a:endParaRPr>
          </a:p>
          <a:p>
            <a:r>
              <a:rPr lang="en-GB" sz="1600" dirty="0"/>
              <a:t>Apr 15 from 12pm to 1pm </a:t>
            </a:r>
          </a:p>
          <a:p>
            <a:r>
              <a:rPr lang="en-GB" sz="1600" dirty="0"/>
              <a:t>Join ABHI and the Faculty of Pharmaceutical Medicine (FPM) for this member-only webinar exploring the evolving </a:t>
            </a:r>
            <a:r>
              <a:rPr lang="en-GB" sz="1600" dirty="0" err="1"/>
              <a:t>CDx</a:t>
            </a:r>
            <a:r>
              <a:rPr lang="en-GB" sz="1600" dirty="0"/>
              <a:t> landscape in the UK</a:t>
            </a:r>
          </a:p>
        </p:txBody>
      </p:sp>
      <p:sp>
        <p:nvSpPr>
          <p:cNvPr id="10" name="TextBox 9">
            <a:extLst>
              <a:ext uri="{FF2B5EF4-FFF2-40B4-BE49-F238E27FC236}">
                <a16:creationId xmlns:a16="http://schemas.microsoft.com/office/drawing/2014/main" id="{E169494D-60B5-4C02-A903-512BB3A10A28}"/>
              </a:ext>
            </a:extLst>
          </p:cNvPr>
          <p:cNvSpPr txBox="1"/>
          <p:nvPr/>
        </p:nvSpPr>
        <p:spPr>
          <a:xfrm>
            <a:off x="6296932" y="2179206"/>
            <a:ext cx="4637396" cy="1815882"/>
          </a:xfrm>
          <a:prstGeom prst="rect">
            <a:avLst/>
          </a:prstGeom>
          <a:noFill/>
          <a:ln>
            <a:solidFill>
              <a:schemeClr val="bg1"/>
            </a:solidFill>
          </a:ln>
        </p:spPr>
        <p:txBody>
          <a:bodyPr wrap="square">
            <a:spAutoFit/>
          </a:bodyPr>
          <a:lstStyle/>
          <a:p>
            <a:r>
              <a:rPr lang="en-GB" sz="1600" b="1" dirty="0">
                <a:solidFill>
                  <a:schemeClr val="bg1"/>
                </a:solidFill>
                <a:hlinkClick r:id="rId4">
                  <a:extLst>
                    <a:ext uri="{A12FA001-AC4F-418D-AE19-62706E023703}">
                      <ahyp:hlinkClr xmlns:ahyp="http://schemas.microsoft.com/office/drawing/2018/hyperlinkcolor" val="tx"/>
                    </a:ext>
                  </a:extLst>
                </a:hlinkClick>
              </a:rPr>
              <a:t>ABHI and Fair Civil Justice: Memorandum of Understanding</a:t>
            </a:r>
            <a:endParaRPr lang="en-GB" sz="1600" b="1" dirty="0">
              <a:solidFill>
                <a:schemeClr val="bg1"/>
              </a:solidFill>
            </a:endParaRPr>
          </a:p>
          <a:p>
            <a:r>
              <a:rPr lang="en-GB" sz="1600" dirty="0"/>
              <a:t>ABHI has a Memorandum of Understanding with </a:t>
            </a:r>
            <a:r>
              <a:rPr lang="en-GB" sz="1600" dirty="0">
                <a:hlinkClick r:id="rId5"/>
              </a:rPr>
              <a:t>Fair Civil Justice</a:t>
            </a:r>
            <a:r>
              <a:rPr lang="en-GB" sz="1600" dirty="0"/>
              <a:t>, through which we engage in constructive dialogue on how the UK’s legal framework can support equitable access to justice in the public interest. </a:t>
            </a:r>
          </a:p>
        </p:txBody>
      </p:sp>
      <p:sp>
        <p:nvSpPr>
          <p:cNvPr id="12" name="TextBox 11">
            <a:extLst>
              <a:ext uri="{FF2B5EF4-FFF2-40B4-BE49-F238E27FC236}">
                <a16:creationId xmlns:a16="http://schemas.microsoft.com/office/drawing/2014/main" id="{F965B085-6CBB-44C2-A941-114E6BC5B3C4}"/>
              </a:ext>
            </a:extLst>
          </p:cNvPr>
          <p:cNvSpPr txBox="1"/>
          <p:nvPr/>
        </p:nvSpPr>
        <p:spPr>
          <a:xfrm>
            <a:off x="479702" y="911302"/>
            <a:ext cx="4845132" cy="1815882"/>
          </a:xfrm>
          <a:prstGeom prst="rect">
            <a:avLst/>
          </a:prstGeom>
          <a:noFill/>
          <a:ln>
            <a:solidFill>
              <a:schemeClr val="bg1"/>
            </a:solidFill>
          </a:ln>
        </p:spPr>
        <p:txBody>
          <a:bodyPr wrap="square">
            <a:spAutoFit/>
          </a:bodyPr>
          <a:lstStyle/>
          <a:p>
            <a:r>
              <a:rPr lang="en-GB" sz="1600" b="1" dirty="0">
                <a:solidFill>
                  <a:schemeClr val="bg1"/>
                </a:solidFill>
                <a:hlinkClick r:id="rId6">
                  <a:extLst>
                    <a:ext uri="{A12FA001-AC4F-418D-AE19-62706E023703}">
                      <ahyp:hlinkClr xmlns:ahyp="http://schemas.microsoft.com/office/drawing/2018/hyperlinkcolor" val="tx"/>
                    </a:ext>
                  </a:extLst>
                </a:hlinkClick>
              </a:rPr>
              <a:t>ABHI Supports You Through Regulatory Change In 2026</a:t>
            </a:r>
            <a:endParaRPr lang="en-GB" sz="1600" b="1" dirty="0">
              <a:solidFill>
                <a:schemeClr val="bg1"/>
              </a:solidFill>
            </a:endParaRPr>
          </a:p>
          <a:p>
            <a:r>
              <a:rPr lang="en-GB" sz="1600" dirty="0"/>
              <a:t>2026 will be a significant year for HealthTech regulation. As major reforms come into force across UK and EU frameworks, supporting members will be a central priority for ABHI, with a clear emphasis on practical delivery, clarity, and engagement.</a:t>
            </a:r>
          </a:p>
        </p:txBody>
      </p:sp>
      <p:sp>
        <p:nvSpPr>
          <p:cNvPr id="14" name="TextBox 13">
            <a:extLst>
              <a:ext uri="{FF2B5EF4-FFF2-40B4-BE49-F238E27FC236}">
                <a16:creationId xmlns:a16="http://schemas.microsoft.com/office/drawing/2014/main" id="{52ACE336-D9A7-41B1-BF08-CEA3439CB17D}"/>
              </a:ext>
            </a:extLst>
          </p:cNvPr>
          <p:cNvSpPr txBox="1"/>
          <p:nvPr/>
        </p:nvSpPr>
        <p:spPr>
          <a:xfrm>
            <a:off x="1911719" y="4947559"/>
            <a:ext cx="5222972" cy="1446550"/>
          </a:xfrm>
          <a:prstGeom prst="rect">
            <a:avLst/>
          </a:prstGeom>
          <a:noFill/>
          <a:ln>
            <a:solidFill>
              <a:schemeClr val="bg1"/>
            </a:solidFill>
          </a:ln>
        </p:spPr>
        <p:txBody>
          <a:bodyPr wrap="square">
            <a:spAutoFit/>
          </a:bodyPr>
          <a:lstStyle/>
          <a:p>
            <a:r>
              <a:rPr lang="en-GB" sz="1600" b="1" dirty="0">
                <a:solidFill>
                  <a:schemeClr val="bg1"/>
                </a:solidFill>
                <a:hlinkClick r:id="rId7">
                  <a:extLst>
                    <a:ext uri="{A12FA001-AC4F-418D-AE19-62706E023703}">
                      <ahyp:hlinkClr xmlns:ahyp="http://schemas.microsoft.com/office/drawing/2018/hyperlinkcolor" val="tx"/>
                    </a:ext>
                  </a:extLst>
                </a:hlinkClick>
              </a:rPr>
              <a:t>2025 ABHI US Accelerator: End of Year Report</a:t>
            </a:r>
            <a:endParaRPr lang="en-GB" sz="1600" b="1" dirty="0">
              <a:solidFill>
                <a:schemeClr val="bg1"/>
              </a:solidFill>
            </a:endParaRPr>
          </a:p>
          <a:p>
            <a:r>
              <a:rPr lang="en-GB" sz="1600" dirty="0"/>
              <a:t>Our 2025 ABHI US Accelerator Programme has been a landmark year for UK HealthTech companies looking to expand into the US. </a:t>
            </a:r>
          </a:p>
          <a:p>
            <a:r>
              <a:rPr lang="en-GB" sz="1200" b="1" dirty="0"/>
              <a:t>(Applications are still open</a:t>
            </a:r>
            <a:r>
              <a:rPr lang="en-GB" sz="1200" dirty="0"/>
              <a:t> to join our 2026 programme. </a:t>
            </a:r>
            <a:r>
              <a:rPr lang="en-GB" sz="1200" b="1" dirty="0">
                <a:hlinkClick r:id="rId8"/>
              </a:rPr>
              <a:t>Find out more</a:t>
            </a:r>
            <a:r>
              <a:rPr lang="en-GB" sz="1200" dirty="0"/>
              <a:t> and apply now: </a:t>
            </a:r>
            <a:r>
              <a:rPr lang="en-GB" sz="1200" dirty="0">
                <a:hlinkClick r:id="rId9"/>
              </a:rPr>
              <a:t>USAccelerator@abhi.org.uk</a:t>
            </a:r>
            <a:r>
              <a:rPr lang="en-GB" sz="1200" dirty="0"/>
              <a:t> </a:t>
            </a:r>
            <a:r>
              <a:rPr lang="en-GB" sz="1200" b="1" dirty="0"/>
              <a:t>)</a:t>
            </a:r>
          </a:p>
        </p:txBody>
      </p:sp>
      <p:pic>
        <p:nvPicPr>
          <p:cNvPr id="16" name="Picture 15" descr="A blue rectangle with white letters&#10;&#10;Description automatically generated">
            <a:extLst>
              <a:ext uri="{FF2B5EF4-FFF2-40B4-BE49-F238E27FC236}">
                <a16:creationId xmlns:a16="http://schemas.microsoft.com/office/drawing/2014/main" id="{F0D08BD5-9FAA-4474-A82B-D9005114F67C}"/>
              </a:ext>
            </a:extLst>
          </p:cNvPr>
          <p:cNvPicPr>
            <a:picLocks noChangeAspect="1"/>
          </p:cNvPicPr>
          <p:nvPr/>
        </p:nvPicPr>
        <p:blipFill>
          <a:blip r:embed="rId10"/>
          <a:stretch>
            <a:fillRect/>
          </a:stretch>
        </p:blipFill>
        <p:spPr>
          <a:xfrm>
            <a:off x="167293" y="6056979"/>
            <a:ext cx="1257475" cy="609685"/>
          </a:xfrm>
          <a:prstGeom prst="rect">
            <a:avLst/>
          </a:prstGeom>
        </p:spPr>
      </p:pic>
      <p:graphicFrame>
        <p:nvGraphicFramePr>
          <p:cNvPr id="3" name="Table 2">
            <a:extLst>
              <a:ext uri="{FF2B5EF4-FFF2-40B4-BE49-F238E27FC236}">
                <a16:creationId xmlns:a16="http://schemas.microsoft.com/office/drawing/2014/main" id="{C8B9E879-9AC2-8E60-E9C1-49C90D2C9A7F}"/>
              </a:ext>
            </a:extLst>
          </p:cNvPr>
          <p:cNvGraphicFramePr>
            <a:graphicFrameLocks noGrp="1"/>
          </p:cNvGraphicFramePr>
          <p:nvPr>
            <p:extLst>
              <p:ext uri="{D42A27DB-BD31-4B8C-83A1-F6EECF244321}">
                <p14:modId xmlns:p14="http://schemas.microsoft.com/office/powerpoint/2010/main" val="3623177267"/>
              </p:ext>
            </p:extLst>
          </p:nvPr>
        </p:nvGraphicFramePr>
        <p:xfrm>
          <a:off x="8062076" y="4373531"/>
          <a:ext cx="3962631" cy="2293133"/>
        </p:xfrm>
        <a:graphic>
          <a:graphicData uri="http://schemas.openxmlformats.org/drawingml/2006/table">
            <a:tbl>
              <a:tblPr/>
              <a:tblGrid>
                <a:gridCol w="3962631">
                  <a:extLst>
                    <a:ext uri="{9D8B030D-6E8A-4147-A177-3AD203B41FA5}">
                      <a16:colId xmlns:a16="http://schemas.microsoft.com/office/drawing/2014/main" val="2776518799"/>
                    </a:ext>
                  </a:extLst>
                </a:gridCol>
              </a:tblGrid>
              <a:tr h="210492">
                <a:tc>
                  <a:txBody>
                    <a:bodyPr/>
                    <a:lstStyle/>
                    <a:p>
                      <a:endParaRPr lang="en-GB" sz="1400" dirty="0"/>
                    </a:p>
                  </a:txBody>
                  <a:tcPr marL="0" marR="0" marT="57150" marB="0">
                    <a:lnL>
                      <a:noFill/>
                    </a:lnL>
                    <a:lnR>
                      <a:noFill/>
                    </a:lnR>
                    <a:lnT>
                      <a:noFill/>
                    </a:lnT>
                    <a:lnB>
                      <a:noFill/>
                    </a:lnB>
                    <a:solidFill>
                      <a:srgbClr val="FFFFFF"/>
                    </a:solidFill>
                  </a:tcPr>
                </a:tc>
                <a:extLst>
                  <a:ext uri="{0D108BD9-81ED-4DB2-BD59-A6C34878D82A}">
                    <a16:rowId xmlns:a16="http://schemas.microsoft.com/office/drawing/2014/main" val="1090181954"/>
                  </a:ext>
                </a:extLst>
              </a:tr>
              <a:tr h="2022623">
                <a:tc>
                  <a:txBody>
                    <a:bodyPr/>
                    <a:lstStyle/>
                    <a:p>
                      <a:pPr algn="l">
                        <a:lnSpc>
                          <a:spcPts val="1350"/>
                        </a:lnSpc>
                        <a:spcBef>
                          <a:spcPts val="750"/>
                        </a:spcBef>
                        <a:spcAft>
                          <a:spcPts val="750"/>
                        </a:spcAft>
                        <a:buNone/>
                      </a:pPr>
                      <a:r>
                        <a:rPr lang="en-GB" sz="1400" b="1" dirty="0">
                          <a:solidFill>
                            <a:srgbClr val="E5064E"/>
                          </a:solidFill>
                          <a:effectLst/>
                          <a:latin typeface="roboto" panose="02000000000000000000" pitchFamily="2" charset="0"/>
                        </a:rPr>
                        <a:t>How can HealthTech companies innovate quickly and still meet the demands of regulation, clinical use and procurement?</a:t>
                      </a:r>
                      <a:br>
                        <a:rPr lang="en-GB" sz="1400" dirty="0">
                          <a:solidFill>
                            <a:srgbClr val="FFFFFF"/>
                          </a:solidFill>
                          <a:effectLst/>
                          <a:latin typeface="Helvetica" panose="020B0604020202020204" pitchFamily="34" charset="0"/>
                        </a:rPr>
                      </a:br>
                      <a:br>
                        <a:rPr lang="en-GB" sz="1400" dirty="0">
                          <a:solidFill>
                            <a:srgbClr val="000000"/>
                          </a:solidFill>
                          <a:effectLst/>
                          <a:latin typeface="roboto" panose="02000000000000000000" pitchFamily="2" charset="0"/>
                        </a:rPr>
                      </a:br>
                      <a:r>
                        <a:rPr lang="en-GB" sz="1400" dirty="0">
                          <a:solidFill>
                            <a:srgbClr val="000000"/>
                          </a:solidFill>
                          <a:effectLst/>
                          <a:latin typeface="roboto" panose="02000000000000000000" pitchFamily="2" charset="0"/>
                        </a:rPr>
                        <a:t>Whether you are developing your first product or expanding internationally, this session will provide actionable takeaways you can apply immediately.</a:t>
                      </a:r>
                      <a:br>
                        <a:rPr lang="en-GB" sz="1400" dirty="0">
                          <a:solidFill>
                            <a:srgbClr val="000000"/>
                          </a:solidFill>
                          <a:effectLst/>
                          <a:latin typeface="roboto" panose="02000000000000000000" pitchFamily="2" charset="0"/>
                        </a:rPr>
                      </a:br>
                      <a:br>
                        <a:rPr lang="en-GB" sz="1400" dirty="0">
                          <a:solidFill>
                            <a:srgbClr val="000000"/>
                          </a:solidFill>
                          <a:effectLst/>
                          <a:latin typeface="roboto" panose="02000000000000000000" pitchFamily="2" charset="0"/>
                        </a:rPr>
                      </a:br>
                      <a:r>
                        <a:rPr lang="en-GB" sz="1400" dirty="0">
                          <a:solidFill>
                            <a:srgbClr val="000000"/>
                          </a:solidFill>
                          <a:effectLst/>
                          <a:latin typeface="roboto" panose="02000000000000000000" pitchFamily="2" charset="0"/>
                        </a:rPr>
                        <a:t>7th March 2026, 12:00 - 13:00. </a:t>
                      </a:r>
                      <a:br>
                        <a:rPr lang="en-GB" sz="1400" dirty="0">
                          <a:solidFill>
                            <a:srgbClr val="FFFFFF"/>
                          </a:solidFill>
                          <a:effectLst/>
                          <a:latin typeface="inherit"/>
                        </a:rPr>
                      </a:br>
                      <a:r>
                        <a:rPr lang="en-GB" sz="1400" b="1" u="sng" dirty="0">
                          <a:solidFill>
                            <a:srgbClr val="0D3E67"/>
                          </a:solidFill>
                          <a:effectLst/>
                          <a:latin typeface="roboto" panose="02000000000000000000" pitchFamily="2" charset="0"/>
                          <a:hlinkClick r:id="rId11" tooltip="https://abhi.us12.list-manage.com/track/click?u=5ba48c3608f8624b9d9697c0f&amp;id=3f9d9fd2c3&amp;e=589cb30e25"/>
                        </a:rPr>
                        <a:t>Register here</a:t>
                      </a:r>
                      <a:r>
                        <a:rPr lang="en-GB" sz="1400" dirty="0">
                          <a:solidFill>
                            <a:srgbClr val="000000"/>
                          </a:solidFill>
                          <a:effectLst/>
                          <a:latin typeface="roboto" panose="02000000000000000000" pitchFamily="2" charset="0"/>
                        </a:rPr>
                        <a:t>.</a:t>
                      </a:r>
                      <a:r>
                        <a:rPr lang="en-GB" sz="1400" dirty="0">
                          <a:solidFill>
                            <a:srgbClr val="FFFFFF"/>
                          </a:solidFill>
                          <a:effectLst/>
                          <a:latin typeface="inherit"/>
                        </a:rPr>
                        <a:t>, </a:t>
                      </a:r>
                      <a:endParaRPr lang="en-GB" sz="1400" dirty="0">
                        <a:solidFill>
                          <a:srgbClr val="FFFFFF"/>
                        </a:solidFill>
                        <a:effectLst/>
                        <a:latin typeface="Helvetica" panose="020B0604020202020204" pitchFamily="34" charset="0"/>
                      </a:endParaRPr>
                    </a:p>
                  </a:txBody>
                  <a:tcPr marL="114300" marR="114300" marT="0" marB="57150">
                    <a:lnL>
                      <a:noFill/>
                    </a:lnL>
                    <a:lnR>
                      <a:noFill/>
                    </a:lnR>
                    <a:lnT>
                      <a:noFill/>
                    </a:lnT>
                    <a:lnB>
                      <a:noFill/>
                    </a:lnB>
                    <a:solidFill>
                      <a:srgbClr val="FFFFFF"/>
                    </a:solidFill>
                  </a:tcPr>
                </a:tc>
                <a:extLst>
                  <a:ext uri="{0D108BD9-81ED-4DB2-BD59-A6C34878D82A}">
                    <a16:rowId xmlns:a16="http://schemas.microsoft.com/office/drawing/2014/main" val="3329243777"/>
                  </a:ext>
                </a:extLst>
              </a:tr>
            </a:tbl>
          </a:graphicData>
        </a:graphic>
      </p:graphicFrame>
      <p:sp>
        <p:nvSpPr>
          <p:cNvPr id="23" name="TextBox 22">
            <a:extLst>
              <a:ext uri="{FF2B5EF4-FFF2-40B4-BE49-F238E27FC236}">
                <a16:creationId xmlns:a16="http://schemas.microsoft.com/office/drawing/2014/main" id="{CFF393E9-7F1E-8B2C-9DE6-D9E875F2378C}"/>
              </a:ext>
            </a:extLst>
          </p:cNvPr>
          <p:cNvSpPr txBox="1"/>
          <p:nvPr/>
        </p:nvSpPr>
        <p:spPr>
          <a:xfrm>
            <a:off x="988108" y="3007354"/>
            <a:ext cx="4845132" cy="1569660"/>
          </a:xfrm>
          <a:prstGeom prst="rect">
            <a:avLst/>
          </a:prstGeom>
          <a:noFill/>
          <a:ln>
            <a:solidFill>
              <a:schemeClr val="bg1"/>
            </a:solidFill>
          </a:ln>
        </p:spPr>
        <p:txBody>
          <a:bodyPr wrap="square">
            <a:spAutoFit/>
          </a:bodyPr>
          <a:lstStyle/>
          <a:p>
            <a:r>
              <a:rPr lang="en-GB" sz="1600" b="1" dirty="0">
                <a:solidFill>
                  <a:schemeClr val="bg1"/>
                </a:solidFill>
              </a:rPr>
              <a:t>**Save the date – 24 February 2026, 10–11am**</a:t>
            </a:r>
          </a:p>
          <a:p>
            <a:r>
              <a:rPr lang="en-GB" sz="1600" dirty="0"/>
              <a:t>EU MDR and IVDR revision proposals are already reshaping EU regulation. In this ABHI webinar, we will explore what these changes could mean for the UK and for ABHI members.</a:t>
            </a:r>
          </a:p>
          <a:p>
            <a:r>
              <a:rPr lang="en-GB" sz="1600" dirty="0"/>
              <a:t>Joining details will follow soon.</a:t>
            </a:r>
          </a:p>
        </p:txBody>
      </p:sp>
    </p:spTree>
    <p:extLst>
      <p:ext uri="{BB962C8B-B14F-4D97-AF65-F5344CB8AC3E}">
        <p14:creationId xmlns:p14="http://schemas.microsoft.com/office/powerpoint/2010/main" val="1247892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D6BE6-ED34-25A8-705C-B127C6202D8D}"/>
            </a:ext>
          </a:extLst>
        </p:cNvPr>
        <p:cNvGrpSpPr/>
        <p:nvPr/>
      </p:nvGrpSpPr>
      <p:grpSpPr>
        <a:xfrm>
          <a:off x="0" y="0"/>
          <a:ext cx="0" cy="0"/>
          <a:chOff x="0" y="0"/>
          <a:chExt cx="0" cy="0"/>
        </a:xfrm>
      </p:grpSpPr>
      <p:pic>
        <p:nvPicPr>
          <p:cNvPr id="6" name="Picture Placeholder 5" descr="A blue rectangle with white dots&#10;&#10;Description automatically generated">
            <a:extLst>
              <a:ext uri="{FF2B5EF4-FFF2-40B4-BE49-F238E27FC236}">
                <a16:creationId xmlns:a16="http://schemas.microsoft.com/office/drawing/2014/main" id="{E996BFD1-FCA7-384B-AD9B-ACD7DBAAE3F6}"/>
              </a:ext>
            </a:extLst>
          </p:cNvPr>
          <p:cNvPicPr>
            <a:picLocks noGrp="1" noChangeAspect="1"/>
          </p:cNvPicPr>
          <p:nvPr>
            <p:ph type="pic" sz="quarter" idx="13"/>
          </p:nvPr>
        </p:nvPicPr>
        <p:blipFill>
          <a:blip r:embed="rId2"/>
          <a:srcRect l="21607" r="21607"/>
          <a:stretch>
            <a:fillRect/>
          </a:stretch>
        </p:blipFill>
        <p:spPr>
          <a:xfrm>
            <a:off x="6090435" y="0"/>
            <a:ext cx="6085531" cy="6857999"/>
          </a:xfrm>
        </p:spPr>
      </p:pic>
      <p:sp>
        <p:nvSpPr>
          <p:cNvPr id="10" name="TextBox 9">
            <a:extLst>
              <a:ext uri="{FF2B5EF4-FFF2-40B4-BE49-F238E27FC236}">
                <a16:creationId xmlns:a16="http://schemas.microsoft.com/office/drawing/2014/main" id="{812909C5-E1F9-6FF1-65E8-F4FF05669345}"/>
              </a:ext>
            </a:extLst>
          </p:cNvPr>
          <p:cNvSpPr txBox="1"/>
          <p:nvPr/>
        </p:nvSpPr>
        <p:spPr>
          <a:xfrm>
            <a:off x="7109733" y="452777"/>
            <a:ext cx="4637396" cy="1323439"/>
          </a:xfrm>
          <a:prstGeom prst="rect">
            <a:avLst/>
          </a:prstGeom>
          <a:noFill/>
          <a:ln>
            <a:solidFill>
              <a:schemeClr val="bg1"/>
            </a:solidFill>
          </a:ln>
        </p:spPr>
        <p:txBody>
          <a:bodyPr wrap="square">
            <a:spAutoFit/>
          </a:bodyPr>
          <a:lstStyle/>
          <a:p>
            <a:r>
              <a:rPr lang="en-GB" sz="1600" b="1" dirty="0">
                <a:solidFill>
                  <a:schemeClr val="bg1"/>
                </a:solidFill>
                <a:hlinkClick r:id="rId3">
                  <a:extLst>
                    <a:ext uri="{A12FA001-AC4F-418D-AE19-62706E023703}">
                      <ahyp:hlinkClr xmlns:ahyp="http://schemas.microsoft.com/office/drawing/2018/hyperlinkcolor" val="tx"/>
                    </a:ext>
                  </a:extLst>
                </a:hlinkClick>
              </a:rPr>
              <a:t>Online interactive workshop</a:t>
            </a:r>
            <a:endParaRPr lang="en-GB" sz="1600" b="1" dirty="0">
              <a:solidFill>
                <a:schemeClr val="bg1"/>
              </a:solidFill>
            </a:endParaRPr>
          </a:p>
          <a:p>
            <a:r>
              <a:rPr lang="en-GB" sz="1600" dirty="0"/>
              <a:t>Introduction to the EU In Vitro Diagnostic Medical Devices Regulation (EU) 2017/746 – Online interactive workshop</a:t>
            </a:r>
          </a:p>
          <a:p>
            <a:r>
              <a:rPr lang="en-GB" sz="1600" dirty="0"/>
              <a:t>NIHR 24</a:t>
            </a:r>
            <a:r>
              <a:rPr lang="en-GB" sz="1600" baseline="30000" dirty="0"/>
              <a:t>th</a:t>
            </a:r>
            <a:r>
              <a:rPr lang="en-GB" sz="1600" dirty="0"/>
              <a:t> Feb 10-12</a:t>
            </a:r>
          </a:p>
        </p:txBody>
      </p:sp>
      <p:sp>
        <p:nvSpPr>
          <p:cNvPr id="12" name="TextBox 11">
            <a:extLst>
              <a:ext uri="{FF2B5EF4-FFF2-40B4-BE49-F238E27FC236}">
                <a16:creationId xmlns:a16="http://schemas.microsoft.com/office/drawing/2014/main" id="{D1FD0A81-B0ED-DAD2-9329-C2396D631092}"/>
              </a:ext>
            </a:extLst>
          </p:cNvPr>
          <p:cNvSpPr txBox="1"/>
          <p:nvPr/>
        </p:nvSpPr>
        <p:spPr>
          <a:xfrm>
            <a:off x="301932" y="1110813"/>
            <a:ext cx="5519932" cy="1754326"/>
          </a:xfrm>
          <a:prstGeom prst="rect">
            <a:avLst/>
          </a:prstGeom>
          <a:noFill/>
          <a:ln>
            <a:solidFill>
              <a:schemeClr val="bg1"/>
            </a:solidFill>
          </a:ln>
        </p:spPr>
        <p:txBody>
          <a:bodyPr wrap="square">
            <a:spAutoFit/>
          </a:bodyPr>
          <a:lstStyle/>
          <a:p>
            <a:r>
              <a:rPr lang="en-GB" b="1" dirty="0">
                <a:solidFill>
                  <a:schemeClr val="bg1"/>
                </a:solidFill>
                <a:hlinkClick r:id="rId4">
                  <a:extLst>
                    <a:ext uri="{A12FA001-AC4F-418D-AE19-62706E023703}">
                      <ahyp:hlinkClr xmlns:ahyp="http://schemas.microsoft.com/office/drawing/2018/hyperlinkcolor" val="tx"/>
                    </a:ext>
                  </a:extLst>
                </a:hlinkClick>
              </a:rPr>
              <a:t>ABHI Patient Safety Group In Conversation with Prof Henrietta Hughes</a:t>
            </a:r>
            <a:endParaRPr lang="en-GB" b="1" dirty="0">
              <a:solidFill>
                <a:schemeClr val="bg1"/>
              </a:solidFill>
            </a:endParaRPr>
          </a:p>
          <a:p>
            <a:r>
              <a:rPr lang="en-GB" dirty="0"/>
              <a:t>Coinciding with ABHI’s new report, </a:t>
            </a:r>
            <a:r>
              <a:rPr lang="en-GB" i="1" dirty="0">
                <a:solidFill>
                  <a:schemeClr val="bg1">
                    <a:lumMod val="85000"/>
                  </a:schemeClr>
                </a:solidFill>
                <a:hlinkClick r:id="rId5">
                  <a:extLst>
                    <a:ext uri="{A12FA001-AC4F-418D-AE19-62706E023703}">
                      <ahyp:hlinkClr xmlns:ahyp="http://schemas.microsoft.com/office/drawing/2018/hyperlinkcolor" val="tx"/>
                    </a:ext>
                  </a:extLst>
                </a:hlinkClick>
              </a:rPr>
              <a:t>Patient Safety System Foundations: A Call for Action</a:t>
            </a:r>
            <a:r>
              <a:rPr lang="en-GB" dirty="0"/>
              <a:t>, we were delighted to speak with Professor Henrietta Hughes, Patient Safety Commissioner for England.</a:t>
            </a:r>
            <a:endParaRPr lang="en-US" sz="1600" dirty="0">
              <a:solidFill>
                <a:schemeClr val="bg1">
                  <a:lumMod val="85000"/>
                </a:schemeClr>
              </a:solidFill>
            </a:endParaRPr>
          </a:p>
        </p:txBody>
      </p:sp>
      <p:sp>
        <p:nvSpPr>
          <p:cNvPr id="14" name="TextBox 13">
            <a:extLst>
              <a:ext uri="{FF2B5EF4-FFF2-40B4-BE49-F238E27FC236}">
                <a16:creationId xmlns:a16="http://schemas.microsoft.com/office/drawing/2014/main" id="{965C29A8-889F-14E1-754A-20B0190ED7D4}"/>
              </a:ext>
            </a:extLst>
          </p:cNvPr>
          <p:cNvSpPr txBox="1"/>
          <p:nvPr/>
        </p:nvSpPr>
        <p:spPr>
          <a:xfrm>
            <a:off x="1207165" y="3241664"/>
            <a:ext cx="5222972" cy="1629677"/>
          </a:xfrm>
          <a:prstGeom prst="rect">
            <a:avLst/>
          </a:prstGeom>
          <a:noFill/>
          <a:ln>
            <a:solidFill>
              <a:schemeClr val="bg1"/>
            </a:solidFill>
          </a:ln>
        </p:spPr>
        <p:txBody>
          <a:bodyPr wrap="square">
            <a:spAutoFit/>
          </a:bodyPr>
          <a:lstStyle/>
          <a:p>
            <a:r>
              <a:rPr lang="en-GB" sz="1600" b="1" dirty="0">
                <a:solidFill>
                  <a:schemeClr val="bg1"/>
                </a:solidFill>
                <a:hlinkClick r:id="rId6">
                  <a:extLst>
                    <a:ext uri="{A12FA001-AC4F-418D-AE19-62706E023703}">
                      <ahyp:hlinkClr xmlns:ahyp="http://schemas.microsoft.com/office/drawing/2018/hyperlinkcolor" val="tx"/>
                    </a:ext>
                  </a:extLst>
                </a:hlinkClick>
              </a:rPr>
              <a:t>How tests help patients - Rapid testing for Flu in the community</a:t>
            </a:r>
            <a:endParaRPr lang="en-GB" sz="1600" b="1" dirty="0">
              <a:solidFill>
                <a:schemeClr val="bg1"/>
              </a:solidFill>
            </a:endParaRPr>
          </a:p>
          <a:p>
            <a:pPr>
              <a:lnSpc>
                <a:spcPct val="107000"/>
              </a:lnSpc>
              <a:spcAft>
                <a:spcPts val="800"/>
              </a:spcAft>
            </a:pPr>
            <a:r>
              <a:rPr lang="en-GB" sz="1600" dirty="0"/>
              <a:t>Representing ABHI at National Pathology Week 2025, this talk by Sheila Devaney, Senior Medical Manager at Roche, was part of an online event hosted by the Pathology Alliance, </a:t>
            </a:r>
            <a:r>
              <a:rPr lang="en-GB" sz="1600" i="1" dirty="0"/>
              <a:t>'Pathology Solutions: How tests help patients'</a:t>
            </a:r>
            <a:r>
              <a:rPr lang="en-GB" sz="1600" dirty="0"/>
              <a:t>.</a:t>
            </a:r>
            <a:endParaRPr lang="en-GB" sz="1400" kern="100" dirty="0">
              <a:ea typeface="Aptos" panose="02110004020202020204"/>
              <a:cs typeface="Arial" panose="020B0604020202020204" pitchFamily="34" charset="0"/>
            </a:endParaRPr>
          </a:p>
        </p:txBody>
      </p:sp>
      <p:pic>
        <p:nvPicPr>
          <p:cNvPr id="16" name="Picture 15" descr="A blue rectangle with white letters&#10;&#10;Description automatically generated">
            <a:extLst>
              <a:ext uri="{FF2B5EF4-FFF2-40B4-BE49-F238E27FC236}">
                <a16:creationId xmlns:a16="http://schemas.microsoft.com/office/drawing/2014/main" id="{551BF35D-5EAB-5E8E-1A0C-9168ABC0198C}"/>
              </a:ext>
            </a:extLst>
          </p:cNvPr>
          <p:cNvPicPr>
            <a:picLocks noChangeAspect="1"/>
          </p:cNvPicPr>
          <p:nvPr/>
        </p:nvPicPr>
        <p:blipFill>
          <a:blip r:embed="rId7"/>
          <a:stretch>
            <a:fillRect/>
          </a:stretch>
        </p:blipFill>
        <p:spPr>
          <a:xfrm>
            <a:off x="167293" y="6056979"/>
            <a:ext cx="1257475" cy="609685"/>
          </a:xfrm>
          <a:prstGeom prst="rect">
            <a:avLst/>
          </a:prstGeom>
        </p:spPr>
      </p:pic>
      <p:sp>
        <p:nvSpPr>
          <p:cNvPr id="2" name="TextBox 1">
            <a:extLst>
              <a:ext uri="{FF2B5EF4-FFF2-40B4-BE49-F238E27FC236}">
                <a16:creationId xmlns:a16="http://schemas.microsoft.com/office/drawing/2014/main" id="{B597AA48-BB15-FCA5-AE31-9D4C3484A5EB}"/>
              </a:ext>
            </a:extLst>
          </p:cNvPr>
          <p:cNvSpPr txBox="1"/>
          <p:nvPr/>
        </p:nvSpPr>
        <p:spPr>
          <a:xfrm>
            <a:off x="6769839" y="3241664"/>
            <a:ext cx="5222972" cy="2308324"/>
          </a:xfrm>
          <a:prstGeom prst="rect">
            <a:avLst/>
          </a:prstGeom>
          <a:noFill/>
          <a:ln>
            <a:solidFill>
              <a:schemeClr val="bg1"/>
            </a:solidFill>
          </a:ln>
        </p:spPr>
        <p:txBody>
          <a:bodyPr wrap="square">
            <a:spAutoFit/>
          </a:bodyPr>
          <a:lstStyle/>
          <a:p>
            <a:r>
              <a:rPr lang="en-GB" sz="1600" b="1" dirty="0">
                <a:solidFill>
                  <a:schemeClr val="bg1"/>
                </a:solidFill>
                <a:hlinkClick r:id="rId8">
                  <a:extLst>
                    <a:ext uri="{A12FA001-AC4F-418D-AE19-62706E023703}">
                      <ahyp:hlinkClr xmlns:ahyp="http://schemas.microsoft.com/office/drawing/2018/hyperlinkcolor" val="tx"/>
                    </a:ext>
                  </a:extLst>
                </a:hlinkClick>
              </a:rPr>
              <a:t>ABHI’s 2025 Annual Review: Our Progress, Impact &amp; Priorities</a:t>
            </a:r>
            <a:endParaRPr lang="en-GB" sz="1600" b="1" dirty="0">
              <a:solidFill>
                <a:schemeClr val="bg1"/>
              </a:solidFill>
            </a:endParaRPr>
          </a:p>
          <a:p>
            <a:r>
              <a:rPr lang="en-GB" sz="1600" dirty="0"/>
              <a:t>In 2025, over </a:t>
            </a:r>
            <a:r>
              <a:rPr lang="en-GB" sz="1600" b="1" dirty="0"/>
              <a:t>4,000 members</a:t>
            </a:r>
            <a:r>
              <a:rPr lang="en-GB" sz="1600" dirty="0"/>
              <a:t> engaged through ABHI events, while our </a:t>
            </a:r>
            <a:r>
              <a:rPr lang="en-GB" sz="1600" b="1" dirty="0"/>
              <a:t>23 member groups</a:t>
            </a:r>
            <a:r>
              <a:rPr lang="en-GB" sz="1600" dirty="0"/>
              <a:t> hosted </a:t>
            </a:r>
            <a:r>
              <a:rPr lang="en-GB" sz="1600" b="1" dirty="0"/>
              <a:t>80+</a:t>
            </a:r>
            <a:r>
              <a:rPr lang="en-GB" sz="1600" dirty="0"/>
              <a:t> meetings, driving collaboration and action across the sector. We also welcomed a broad range of new organisations into our membership, strengthening the collective voice of UK HealthTech.</a:t>
            </a:r>
          </a:p>
          <a:p>
            <a:r>
              <a:rPr lang="en-GB" sz="1600" b="1" dirty="0"/>
              <a:t>Be a part of ABHI progress, impact &amp; priorities in 2026</a:t>
            </a:r>
          </a:p>
        </p:txBody>
      </p:sp>
      <p:sp>
        <p:nvSpPr>
          <p:cNvPr id="4" name="TextBox 3">
            <a:extLst>
              <a:ext uri="{FF2B5EF4-FFF2-40B4-BE49-F238E27FC236}">
                <a16:creationId xmlns:a16="http://schemas.microsoft.com/office/drawing/2014/main" id="{B504285D-1D46-5F49-1702-F50BB7DDD1B0}"/>
              </a:ext>
            </a:extLst>
          </p:cNvPr>
          <p:cNvSpPr txBox="1"/>
          <p:nvPr/>
        </p:nvSpPr>
        <p:spPr>
          <a:xfrm>
            <a:off x="6202927" y="2020761"/>
            <a:ext cx="5222972" cy="976358"/>
          </a:xfrm>
          <a:prstGeom prst="rect">
            <a:avLst/>
          </a:prstGeom>
          <a:noFill/>
          <a:ln>
            <a:solidFill>
              <a:schemeClr val="bg1"/>
            </a:solidFill>
          </a:ln>
        </p:spPr>
        <p:txBody>
          <a:bodyPr wrap="square">
            <a:spAutoFit/>
          </a:bodyPr>
          <a:lstStyle/>
          <a:p>
            <a:pPr>
              <a:lnSpc>
                <a:spcPct val="107000"/>
              </a:lnSpc>
              <a:spcAft>
                <a:spcPts val="800"/>
              </a:spcAft>
            </a:pPr>
            <a:r>
              <a:rPr lang="en-GB" sz="1600" b="1" kern="100" dirty="0">
                <a:solidFill>
                  <a:schemeClr val="bg1"/>
                </a:solidFill>
                <a:ea typeface="Aptos" panose="02110004020202020204"/>
                <a:cs typeface="Arial" panose="020B0604020202020204" pitchFamily="34" charset="0"/>
                <a:hlinkClick r:id="rId9">
                  <a:extLst>
                    <a:ext uri="{A12FA001-AC4F-418D-AE19-62706E023703}">
                      <ahyp:hlinkClr xmlns:ahyp="http://schemas.microsoft.com/office/drawing/2018/hyperlinkcolor" val="tx"/>
                    </a:ext>
                  </a:extLst>
                </a:hlinkClick>
              </a:rPr>
              <a:t>The AI Skills Hub: </a:t>
            </a:r>
            <a:endParaRPr lang="en-GB" sz="1600" b="1" kern="100" dirty="0">
              <a:solidFill>
                <a:schemeClr val="bg1"/>
              </a:solidFill>
              <a:ea typeface="Aptos" panose="02110004020202020204"/>
              <a:cs typeface="Arial" panose="020B0604020202020204" pitchFamily="34" charset="0"/>
            </a:endParaRPr>
          </a:p>
          <a:p>
            <a:pPr>
              <a:lnSpc>
                <a:spcPct val="107000"/>
              </a:lnSpc>
              <a:spcAft>
                <a:spcPts val="800"/>
              </a:spcAft>
            </a:pPr>
            <a:r>
              <a:rPr lang="en-GB" sz="1600" kern="100" dirty="0">
                <a:ea typeface="Aptos" panose="02110004020202020204"/>
                <a:cs typeface="Arial" panose="020B0604020202020204" pitchFamily="34" charset="0"/>
              </a:rPr>
              <a:t>From UK DSIT: A directory of learning materials to help UK organisations and individuals to build their AI skills.</a:t>
            </a:r>
          </a:p>
        </p:txBody>
      </p:sp>
      <p:sp>
        <p:nvSpPr>
          <p:cNvPr id="9" name="TextBox 8">
            <a:extLst>
              <a:ext uri="{FF2B5EF4-FFF2-40B4-BE49-F238E27FC236}">
                <a16:creationId xmlns:a16="http://schemas.microsoft.com/office/drawing/2014/main" id="{AB6DB7C0-5DA9-0D01-20C2-4A66B5849DA5}"/>
              </a:ext>
            </a:extLst>
          </p:cNvPr>
          <p:cNvSpPr txBox="1"/>
          <p:nvPr/>
        </p:nvSpPr>
        <p:spPr>
          <a:xfrm>
            <a:off x="3882399" y="5618955"/>
            <a:ext cx="4845132" cy="1077218"/>
          </a:xfrm>
          <a:prstGeom prst="rect">
            <a:avLst/>
          </a:prstGeom>
          <a:noFill/>
          <a:ln>
            <a:solidFill>
              <a:schemeClr val="bg1"/>
            </a:solidFill>
          </a:ln>
        </p:spPr>
        <p:txBody>
          <a:bodyPr wrap="square">
            <a:spAutoFit/>
          </a:bodyPr>
          <a:lstStyle/>
          <a:p>
            <a:r>
              <a:rPr lang="en-US" sz="1600" b="1" dirty="0">
                <a:solidFill>
                  <a:schemeClr val="bg1"/>
                </a:solidFill>
                <a:hlinkClick r:id="rId10">
                  <a:extLst>
                    <a:ext uri="{A12FA001-AC4F-418D-AE19-62706E023703}">
                      <ahyp:hlinkClr xmlns:ahyp="http://schemas.microsoft.com/office/drawing/2018/hyperlinkcolor" val="tx"/>
                    </a:ext>
                  </a:extLst>
                </a:hlinkClick>
              </a:rPr>
              <a:t>MHRA updates</a:t>
            </a:r>
            <a:endParaRPr lang="en-US" sz="1600" b="1" dirty="0">
              <a:solidFill>
                <a:schemeClr val="bg1"/>
              </a:solidFill>
            </a:endParaRPr>
          </a:p>
          <a:p>
            <a:r>
              <a:rPr lang="en-US" sz="1600" dirty="0"/>
              <a:t>Looking for MHRA updates for Dec 2025 and Jan 2026? These were published separately and are available via the </a:t>
            </a:r>
            <a:r>
              <a:rPr lang="en-US" sz="1600" dirty="0">
                <a:solidFill>
                  <a:schemeClr val="bg1">
                    <a:lumMod val="85000"/>
                  </a:schemeClr>
                </a:solidFill>
                <a:hlinkClick r:id="rId11">
                  <a:extLst>
                    <a:ext uri="{A12FA001-AC4F-418D-AE19-62706E023703}">
                      <ahyp:hlinkClr xmlns:ahyp="http://schemas.microsoft.com/office/drawing/2018/hyperlinkcolor" val="tx"/>
                    </a:ext>
                  </a:extLst>
                </a:hlinkClick>
              </a:rPr>
              <a:t>ABHI regulatory pages</a:t>
            </a:r>
            <a:endParaRPr lang="en-US" sz="1600" dirty="0">
              <a:solidFill>
                <a:schemeClr val="bg1">
                  <a:lumMod val="85000"/>
                </a:schemeClr>
              </a:solidFill>
            </a:endParaRPr>
          </a:p>
        </p:txBody>
      </p:sp>
    </p:spTree>
    <p:extLst>
      <p:ext uri="{BB962C8B-B14F-4D97-AF65-F5344CB8AC3E}">
        <p14:creationId xmlns:p14="http://schemas.microsoft.com/office/powerpoint/2010/main" val="1397175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A820AF3-B783-8436-EB8F-989C2481DFB0}"/>
              </a:ext>
            </a:extLst>
          </p:cNvPr>
          <p:cNvSpPr>
            <a:spLocks noGrp="1"/>
          </p:cNvSpPr>
          <p:nvPr>
            <p:ph type="body" sz="quarter" idx="10"/>
          </p:nvPr>
        </p:nvSpPr>
        <p:spPr>
          <a:xfrm>
            <a:off x="515938" y="554428"/>
            <a:ext cx="5580063" cy="677744"/>
          </a:xfrm>
        </p:spPr>
        <p:txBody>
          <a:bodyPr/>
          <a:lstStyle/>
          <a:p>
            <a:r>
              <a:rPr lang="en-US"/>
              <a:t>MEMBERS OFFERS </a:t>
            </a:r>
          </a:p>
        </p:txBody>
      </p:sp>
      <p:sp>
        <p:nvSpPr>
          <p:cNvPr id="3" name="Text Placeholder 2">
            <a:extLst>
              <a:ext uri="{FF2B5EF4-FFF2-40B4-BE49-F238E27FC236}">
                <a16:creationId xmlns:a16="http://schemas.microsoft.com/office/drawing/2014/main" id="{BEC90646-7D62-5FDD-5847-B0D19229BB46}"/>
              </a:ext>
            </a:extLst>
          </p:cNvPr>
          <p:cNvSpPr>
            <a:spLocks noGrp="1"/>
          </p:cNvSpPr>
          <p:nvPr>
            <p:ph type="body" sz="quarter" idx="11"/>
          </p:nvPr>
        </p:nvSpPr>
        <p:spPr>
          <a:xfrm>
            <a:off x="2877000" y="7864033"/>
            <a:ext cx="5580062" cy="540000"/>
          </a:xfrm>
        </p:spPr>
        <p:txBody>
          <a:bodyPr/>
          <a:lstStyle/>
          <a:p>
            <a:endParaRPr lang="en-US"/>
          </a:p>
        </p:txBody>
      </p:sp>
      <p:sp>
        <p:nvSpPr>
          <p:cNvPr id="4" name="Text Placeholder 3">
            <a:extLst>
              <a:ext uri="{FF2B5EF4-FFF2-40B4-BE49-F238E27FC236}">
                <a16:creationId xmlns:a16="http://schemas.microsoft.com/office/drawing/2014/main" id="{DA9A3B9E-D173-93DE-AB2F-BA80425F55A7}"/>
              </a:ext>
            </a:extLst>
          </p:cNvPr>
          <p:cNvSpPr>
            <a:spLocks noGrp="1"/>
          </p:cNvSpPr>
          <p:nvPr>
            <p:ph type="body" sz="quarter" idx="12"/>
          </p:nvPr>
        </p:nvSpPr>
        <p:spPr>
          <a:xfrm>
            <a:off x="3040773" y="7731363"/>
            <a:ext cx="5580062" cy="540000"/>
          </a:xfrm>
        </p:spPr>
        <p:txBody>
          <a:bodyPr/>
          <a:lstStyle/>
          <a:p>
            <a:endParaRPr lang="en-US"/>
          </a:p>
        </p:txBody>
      </p:sp>
      <p:sp>
        <p:nvSpPr>
          <p:cNvPr id="5" name="Text Placeholder 4">
            <a:extLst>
              <a:ext uri="{FF2B5EF4-FFF2-40B4-BE49-F238E27FC236}">
                <a16:creationId xmlns:a16="http://schemas.microsoft.com/office/drawing/2014/main" id="{AF368687-1228-17B7-E0F8-C9CCD14945C4}"/>
              </a:ext>
            </a:extLst>
          </p:cNvPr>
          <p:cNvSpPr>
            <a:spLocks noGrp="1"/>
          </p:cNvSpPr>
          <p:nvPr>
            <p:ph type="body" sz="quarter" idx="13"/>
          </p:nvPr>
        </p:nvSpPr>
        <p:spPr>
          <a:xfrm>
            <a:off x="3040773" y="8271363"/>
            <a:ext cx="5580062" cy="540000"/>
          </a:xfrm>
        </p:spPr>
        <p:txBody>
          <a:bodyPr/>
          <a:lstStyle/>
          <a:p>
            <a:endParaRPr lang="en-US"/>
          </a:p>
        </p:txBody>
      </p:sp>
      <p:sp>
        <p:nvSpPr>
          <p:cNvPr id="6" name="Text Placeholder 5">
            <a:extLst>
              <a:ext uri="{FF2B5EF4-FFF2-40B4-BE49-F238E27FC236}">
                <a16:creationId xmlns:a16="http://schemas.microsoft.com/office/drawing/2014/main" id="{5E3DA4BD-FB49-A63A-5360-7FABF24DBB3E}"/>
              </a:ext>
            </a:extLst>
          </p:cNvPr>
          <p:cNvSpPr>
            <a:spLocks noGrp="1"/>
          </p:cNvSpPr>
          <p:nvPr>
            <p:ph type="body" sz="quarter" idx="14"/>
          </p:nvPr>
        </p:nvSpPr>
        <p:spPr>
          <a:xfrm>
            <a:off x="2481214" y="7935028"/>
            <a:ext cx="5580062" cy="540000"/>
          </a:xfrm>
        </p:spPr>
        <p:txBody>
          <a:bodyPr/>
          <a:lstStyle/>
          <a:p>
            <a:endParaRPr lang="en-US"/>
          </a:p>
        </p:txBody>
      </p:sp>
      <p:sp>
        <p:nvSpPr>
          <p:cNvPr id="7" name="Text Placeholder 6">
            <a:extLst>
              <a:ext uri="{FF2B5EF4-FFF2-40B4-BE49-F238E27FC236}">
                <a16:creationId xmlns:a16="http://schemas.microsoft.com/office/drawing/2014/main" id="{E106901B-E2AA-80B8-9AE8-AA0D74524C16}"/>
              </a:ext>
            </a:extLst>
          </p:cNvPr>
          <p:cNvSpPr>
            <a:spLocks noGrp="1"/>
          </p:cNvSpPr>
          <p:nvPr>
            <p:ph type="body" sz="quarter" idx="15"/>
          </p:nvPr>
        </p:nvSpPr>
        <p:spPr>
          <a:xfrm>
            <a:off x="2877000" y="8475028"/>
            <a:ext cx="5580062" cy="540000"/>
          </a:xfrm>
        </p:spPr>
        <p:txBody>
          <a:bodyPr/>
          <a:lstStyle/>
          <a:p>
            <a:endParaRPr lang="en-US"/>
          </a:p>
        </p:txBody>
      </p:sp>
      <p:sp>
        <p:nvSpPr>
          <p:cNvPr id="9" name="TextBox 8">
            <a:extLst>
              <a:ext uri="{FF2B5EF4-FFF2-40B4-BE49-F238E27FC236}">
                <a16:creationId xmlns:a16="http://schemas.microsoft.com/office/drawing/2014/main" id="{6F394347-1ABD-4826-AAE6-A8135784FABE}"/>
              </a:ext>
            </a:extLst>
          </p:cNvPr>
          <p:cNvSpPr txBox="1"/>
          <p:nvPr/>
        </p:nvSpPr>
        <p:spPr>
          <a:xfrm>
            <a:off x="3240940" y="5214633"/>
            <a:ext cx="6093724" cy="646331"/>
          </a:xfrm>
          <a:prstGeom prst="rect">
            <a:avLst/>
          </a:prstGeom>
          <a:noFill/>
        </p:spPr>
        <p:txBody>
          <a:bodyPr wrap="square">
            <a:spAutoFit/>
          </a:bodyPr>
          <a:lstStyle/>
          <a:p>
            <a:r>
              <a:rPr lang="en-GB" sz="1800" kern="100">
                <a:solidFill>
                  <a:schemeClr val="bg1"/>
                </a:solidFill>
                <a:effectLst/>
                <a:latin typeface="Aptos" panose="02110004020202020204"/>
                <a:ea typeface="Aptos" panose="02110004020202020204"/>
                <a:cs typeface="Arial" panose="020B0604020202020204" pitchFamily="34" charset="0"/>
              </a:rPr>
              <a:t>If you would like to extend an offer to our wider membership, get in touch with </a:t>
            </a:r>
            <a:r>
              <a:rPr lang="en-GB" sz="1800" b="1" i="1" u="sng" kern="100">
                <a:solidFill>
                  <a:schemeClr val="tx2"/>
                </a:solidFill>
                <a:effectLst/>
                <a:latin typeface="Aptos" panose="02110004020202020204"/>
                <a:ea typeface="Aptos" panose="02110004020202020204"/>
                <a:cs typeface="Arial" panose="020B0604020202020204" pitchFamily="34" charset="0"/>
                <a:hlinkClick r:id="rId2">
                  <a:extLst>
                    <a:ext uri="{A12FA001-AC4F-418D-AE19-62706E023703}">
                      <ahyp:hlinkClr xmlns:ahyp="http://schemas.microsoft.com/office/drawing/2018/hyperlinkcolor" val="tx"/>
                    </a:ext>
                  </a:extLst>
                </a:hlinkClick>
              </a:rPr>
              <a:t>communications@abhi.org.uk</a:t>
            </a:r>
            <a:r>
              <a:rPr lang="en-GB" sz="1800" b="1" i="1" kern="100">
                <a:solidFill>
                  <a:schemeClr val="tx2"/>
                </a:solidFill>
                <a:effectLst/>
                <a:latin typeface="Aptos" panose="02110004020202020204"/>
                <a:ea typeface="Aptos" panose="02110004020202020204"/>
                <a:cs typeface="Arial" panose="020B0604020202020204" pitchFamily="34" charset="0"/>
              </a:rPr>
              <a:t>  </a:t>
            </a:r>
          </a:p>
        </p:txBody>
      </p:sp>
      <p:sp>
        <p:nvSpPr>
          <p:cNvPr id="11" name="TextBox 10">
            <a:extLst>
              <a:ext uri="{FF2B5EF4-FFF2-40B4-BE49-F238E27FC236}">
                <a16:creationId xmlns:a16="http://schemas.microsoft.com/office/drawing/2014/main" id="{374C40C9-9842-4D3C-97D2-1F2A3BA9BCD1}"/>
              </a:ext>
            </a:extLst>
          </p:cNvPr>
          <p:cNvSpPr txBox="1"/>
          <p:nvPr/>
        </p:nvSpPr>
        <p:spPr>
          <a:xfrm>
            <a:off x="515938" y="1828499"/>
            <a:ext cx="10050462" cy="3001847"/>
          </a:xfrm>
          <a:prstGeom prst="rect">
            <a:avLst/>
          </a:prstGeom>
          <a:noFill/>
        </p:spPr>
        <p:txBody>
          <a:bodyPr wrap="square">
            <a:spAutoFit/>
          </a:bodyPr>
          <a:lstStyle/>
          <a:p>
            <a:pPr marL="457200">
              <a:lnSpc>
                <a:spcPct val="107000"/>
              </a:lnSpc>
              <a:spcAft>
                <a:spcPts val="800"/>
              </a:spcAft>
            </a:pPr>
            <a:r>
              <a:rPr lang="en-GB" sz="2000" b="1" i="1" u="sng" kern="100" dirty="0">
                <a:solidFill>
                  <a:schemeClr val="tx2"/>
                </a:solidFill>
                <a:effectLst/>
                <a:latin typeface="Aptos"/>
                <a:ea typeface="Aptos"/>
                <a:cs typeface="Arial" panose="020B0604020202020204" pitchFamily="34" charset="0"/>
                <a:hlinkClick r:id="rId3">
                  <a:extLst>
                    <a:ext uri="{A12FA001-AC4F-418D-AE19-62706E023703}">
                      <ahyp:hlinkClr xmlns:ahyp="http://schemas.microsoft.com/office/drawing/2018/hyperlinkcolor" val="tx"/>
                    </a:ext>
                  </a:extLst>
                </a:hlinkClick>
              </a:rPr>
              <a:t>8foldgovernance</a:t>
            </a:r>
            <a:r>
              <a:rPr lang="en-GB" sz="2000" b="1" i="1" kern="100" dirty="0">
                <a:solidFill>
                  <a:schemeClr val="bg2"/>
                </a:solidFill>
                <a:effectLst/>
                <a:latin typeface="Aptos"/>
                <a:ea typeface="Aptos"/>
                <a:cs typeface="Arial" panose="020B0604020202020204" pitchFamily="34" charset="0"/>
              </a:rPr>
              <a:t> </a:t>
            </a:r>
            <a:r>
              <a:rPr lang="en-GB" sz="2000" b="1" kern="100" dirty="0">
                <a:solidFill>
                  <a:schemeClr val="bg1"/>
                </a:solidFill>
                <a:effectLst/>
                <a:latin typeface="Aptos"/>
                <a:ea typeface="Aptos"/>
                <a:cs typeface="Arial" panose="020B0604020202020204" pitchFamily="34" charset="0"/>
              </a:rPr>
              <a:t>- Free</a:t>
            </a:r>
            <a:r>
              <a:rPr lang="en-GB" sz="2000" kern="100" dirty="0">
                <a:solidFill>
                  <a:schemeClr val="bg1"/>
                </a:solidFill>
                <a:effectLst/>
                <a:latin typeface="Aptos"/>
                <a:ea typeface="Aptos"/>
                <a:cs typeface="Arial" panose="020B0604020202020204" pitchFamily="34" charset="0"/>
              </a:rPr>
              <a:t> </a:t>
            </a:r>
            <a:r>
              <a:rPr lang="en-GB" sz="2000" b="1" kern="100" dirty="0">
                <a:solidFill>
                  <a:schemeClr val="bg1"/>
                </a:solidFill>
                <a:effectLst/>
                <a:latin typeface="Aptos"/>
                <a:ea typeface="Aptos"/>
                <a:cs typeface="Arial" panose="020B0604020202020204" pitchFamily="34" charset="0"/>
              </a:rPr>
              <a:t>Post Market Surveillance</a:t>
            </a:r>
            <a:r>
              <a:rPr lang="en-GB" sz="2000" kern="100" dirty="0">
                <a:solidFill>
                  <a:schemeClr val="bg1"/>
                </a:solidFill>
                <a:effectLst/>
                <a:latin typeface="Aptos"/>
                <a:ea typeface="Aptos"/>
                <a:cs typeface="Arial" panose="020B0604020202020204" pitchFamily="34" charset="0"/>
              </a:rPr>
              <a:t> Review</a:t>
            </a:r>
          </a:p>
          <a:p>
            <a:pPr marL="457200">
              <a:lnSpc>
                <a:spcPct val="107000"/>
              </a:lnSpc>
              <a:spcAft>
                <a:spcPts val="800"/>
              </a:spcAft>
            </a:pPr>
            <a:r>
              <a:rPr lang="en-GB" sz="2000" b="1" i="1" u="sng" kern="100" dirty="0" err="1">
                <a:solidFill>
                  <a:schemeClr val="tx2"/>
                </a:solidFill>
                <a:effectLst/>
                <a:latin typeface="Aptos"/>
                <a:ea typeface="Aptos"/>
                <a:cs typeface="Arial" panose="020B0604020202020204" pitchFamily="34" charset="0"/>
                <a:hlinkClick r:id="rId4">
                  <a:extLst>
                    <a:ext uri="{A12FA001-AC4F-418D-AE19-62706E023703}">
                      <ahyp:hlinkClr xmlns:ahyp="http://schemas.microsoft.com/office/drawing/2018/hyperlinkcolor" val="tx"/>
                    </a:ext>
                  </a:extLst>
                </a:hlinkClick>
              </a:rPr>
              <a:t>MedBoard</a:t>
            </a:r>
            <a:r>
              <a:rPr lang="en-GB" sz="2000" b="1" i="1" u="sng" kern="100" dirty="0">
                <a:solidFill>
                  <a:schemeClr val="tx2"/>
                </a:solidFill>
                <a:effectLst/>
                <a:latin typeface="Aptos"/>
                <a:ea typeface="Aptos"/>
                <a:cs typeface="Arial" panose="020B0604020202020204" pitchFamily="34" charset="0"/>
                <a:hlinkClick r:id="rId4">
                  <a:extLst>
                    <a:ext uri="{A12FA001-AC4F-418D-AE19-62706E023703}">
                      <ahyp:hlinkClr xmlns:ahyp="http://schemas.microsoft.com/office/drawing/2018/hyperlinkcolor" val="tx"/>
                    </a:ext>
                  </a:extLst>
                </a:hlinkClick>
              </a:rPr>
              <a:t>: Unified Data Platform</a:t>
            </a:r>
            <a:r>
              <a:rPr lang="en-GB" sz="2000" b="1" i="1" kern="100" dirty="0">
                <a:solidFill>
                  <a:schemeClr val="tx2"/>
                </a:solidFill>
                <a:effectLst/>
                <a:latin typeface="Aptos"/>
                <a:ea typeface="Aptos"/>
                <a:cs typeface="Arial" panose="020B0604020202020204" pitchFamily="34" charset="0"/>
              </a:rPr>
              <a:t> </a:t>
            </a:r>
            <a:r>
              <a:rPr lang="en-GB" sz="2000" kern="100" dirty="0">
                <a:solidFill>
                  <a:schemeClr val="bg1"/>
                </a:solidFill>
                <a:effectLst/>
                <a:latin typeface="Aptos"/>
                <a:ea typeface="Aptos"/>
                <a:cs typeface="Arial" panose="020B0604020202020204" pitchFamily="34" charset="0"/>
              </a:rPr>
              <a:t>–5-20% </a:t>
            </a:r>
            <a:r>
              <a:rPr lang="en-GB" sz="2000" b="1" kern="100" dirty="0">
                <a:solidFill>
                  <a:schemeClr val="bg1"/>
                </a:solidFill>
                <a:effectLst/>
                <a:latin typeface="Aptos"/>
                <a:ea typeface="Aptos"/>
                <a:cs typeface="Arial" panose="020B0604020202020204" pitchFamily="34" charset="0"/>
              </a:rPr>
              <a:t>discount</a:t>
            </a:r>
            <a:r>
              <a:rPr lang="en-GB" sz="2000" kern="100" dirty="0">
                <a:solidFill>
                  <a:schemeClr val="bg1"/>
                </a:solidFill>
                <a:effectLst/>
                <a:latin typeface="Aptos"/>
                <a:ea typeface="Aptos"/>
                <a:cs typeface="Arial" panose="020B0604020202020204" pitchFamily="34" charset="0"/>
              </a:rPr>
              <a:t> </a:t>
            </a:r>
          </a:p>
          <a:p>
            <a:pPr marL="457200">
              <a:lnSpc>
                <a:spcPct val="107000"/>
              </a:lnSpc>
              <a:spcAft>
                <a:spcPts val="800"/>
              </a:spcAft>
            </a:pPr>
            <a:r>
              <a:rPr lang="en-GB" sz="2000" b="1" i="1" u="sng" kern="100" dirty="0">
                <a:solidFill>
                  <a:schemeClr val="tx2"/>
                </a:solidFill>
                <a:effectLst/>
                <a:latin typeface="Aptos"/>
                <a:ea typeface="Aptos"/>
                <a:cs typeface="Arial" panose="020B0604020202020204" pitchFamily="34" charset="0"/>
                <a:hlinkClick r:id="rId5">
                  <a:extLst>
                    <a:ext uri="{A12FA001-AC4F-418D-AE19-62706E023703}">
                      <ahyp:hlinkClr xmlns:ahyp="http://schemas.microsoft.com/office/drawing/2018/hyperlinkcolor" val="tx"/>
                    </a:ext>
                  </a:extLst>
                </a:hlinkClick>
              </a:rPr>
              <a:t>OMC Medical</a:t>
            </a:r>
            <a:r>
              <a:rPr lang="en-GB" sz="2000" b="1" i="1" u="sng" kern="100" dirty="0">
                <a:solidFill>
                  <a:schemeClr val="tx2"/>
                </a:solidFill>
                <a:effectLst/>
                <a:latin typeface="Arial" panose="020B0604020202020204" pitchFamily="34" charset="0"/>
                <a:ea typeface="Aptos"/>
                <a:cs typeface="Arial" panose="020B0604020202020204" pitchFamily="34" charset="0"/>
                <a:hlinkClick r:id="rId5">
                  <a:extLst>
                    <a:ext uri="{A12FA001-AC4F-418D-AE19-62706E023703}">
                      <ahyp:hlinkClr xmlns:ahyp="http://schemas.microsoft.com/office/drawing/2018/hyperlinkcolor" val="tx"/>
                    </a:ext>
                  </a:extLst>
                </a:hlinkClick>
              </a:rPr>
              <a:t> </a:t>
            </a:r>
            <a:r>
              <a:rPr lang="en-GB" sz="2000" b="1" i="1" u="sng" kern="100" dirty="0">
                <a:solidFill>
                  <a:schemeClr val="tx2"/>
                </a:solidFill>
                <a:effectLst/>
                <a:latin typeface="Aptos"/>
                <a:ea typeface="Aptos"/>
                <a:cs typeface="Arial" panose="020B0604020202020204" pitchFamily="34" charset="0"/>
                <a:hlinkClick r:id="rId5">
                  <a:extLst>
                    <a:ext uri="{A12FA001-AC4F-418D-AE19-62706E023703}">
                      <ahyp:hlinkClr xmlns:ahyp="http://schemas.microsoft.com/office/drawing/2018/hyperlinkcolor" val="tx"/>
                    </a:ext>
                  </a:extLst>
                </a:hlinkClick>
              </a:rPr>
              <a:t>Regulatory Consulting</a:t>
            </a:r>
            <a:r>
              <a:rPr lang="en-GB" sz="2000" b="1" i="1" kern="100" dirty="0">
                <a:solidFill>
                  <a:schemeClr val="tx2"/>
                </a:solidFill>
                <a:effectLst/>
                <a:latin typeface="Aptos"/>
                <a:ea typeface="Aptos"/>
                <a:cs typeface="Arial" panose="020B0604020202020204" pitchFamily="34" charset="0"/>
              </a:rPr>
              <a:t> </a:t>
            </a:r>
            <a:r>
              <a:rPr lang="en-GB" sz="2000" kern="100" dirty="0">
                <a:solidFill>
                  <a:schemeClr val="bg1"/>
                </a:solidFill>
                <a:effectLst/>
                <a:latin typeface="Aptos"/>
                <a:ea typeface="Aptos"/>
                <a:cs typeface="Arial" panose="020B0604020202020204" pitchFamily="34" charset="0"/>
              </a:rPr>
              <a:t>– free 30 minute </a:t>
            </a:r>
            <a:r>
              <a:rPr lang="en-GB" sz="2000" b="1" kern="100" dirty="0">
                <a:solidFill>
                  <a:schemeClr val="bg1"/>
                </a:solidFill>
                <a:effectLst/>
                <a:latin typeface="Aptos"/>
                <a:ea typeface="Aptos"/>
                <a:cs typeface="Arial" panose="020B0604020202020204" pitchFamily="34" charset="0"/>
              </a:rPr>
              <a:t>consultation</a:t>
            </a:r>
            <a:r>
              <a:rPr lang="en-GB" sz="2000" kern="100" dirty="0">
                <a:solidFill>
                  <a:schemeClr val="bg1"/>
                </a:solidFill>
                <a:effectLst/>
                <a:latin typeface="Aptos"/>
                <a:ea typeface="Aptos"/>
                <a:cs typeface="Arial" panose="020B0604020202020204" pitchFamily="34" charset="0"/>
              </a:rPr>
              <a:t> </a:t>
            </a:r>
          </a:p>
          <a:p>
            <a:pPr marL="457200">
              <a:lnSpc>
                <a:spcPct val="107000"/>
              </a:lnSpc>
              <a:spcAft>
                <a:spcPts val="800"/>
              </a:spcAft>
            </a:pPr>
            <a:r>
              <a:rPr lang="en-GB" sz="2000" b="1" i="1" u="sng" kern="100" dirty="0" err="1">
                <a:solidFill>
                  <a:schemeClr val="tx2"/>
                </a:solidFill>
                <a:effectLst/>
                <a:latin typeface="Aptos"/>
                <a:ea typeface="Aptos"/>
                <a:cs typeface="Arial" panose="020B0604020202020204" pitchFamily="34" charset="0"/>
                <a:hlinkClick r:id="rId6">
                  <a:extLst>
                    <a:ext uri="{A12FA001-AC4F-418D-AE19-62706E023703}">
                      <ahyp:hlinkClr xmlns:ahyp="http://schemas.microsoft.com/office/drawing/2018/hyperlinkcolor" val="tx"/>
                    </a:ext>
                  </a:extLst>
                </a:hlinkClick>
              </a:rPr>
              <a:t>Psephos</a:t>
            </a:r>
            <a:r>
              <a:rPr lang="en-GB" sz="2000" b="1" i="1" u="sng" kern="100" dirty="0">
                <a:solidFill>
                  <a:schemeClr val="tx2"/>
                </a:solidFill>
                <a:effectLst/>
                <a:latin typeface="Aptos"/>
                <a:ea typeface="Aptos"/>
                <a:cs typeface="Arial" panose="020B0604020202020204" pitchFamily="34" charset="0"/>
                <a:hlinkClick r:id="rId6">
                  <a:extLst>
                    <a:ext uri="{A12FA001-AC4F-418D-AE19-62706E023703}">
                      <ahyp:hlinkClr xmlns:ahyp="http://schemas.microsoft.com/office/drawing/2018/hyperlinkcolor" val="tx"/>
                    </a:ext>
                  </a:extLst>
                </a:hlinkClick>
              </a:rPr>
              <a:t> Biomedica</a:t>
            </a:r>
            <a:r>
              <a:rPr lang="en-GB" sz="2000" b="1" i="1" u="sng" kern="100" dirty="0">
                <a:solidFill>
                  <a:schemeClr val="tx2"/>
                </a:solidFill>
                <a:effectLst/>
                <a:latin typeface="Arial" panose="020B0604020202020204" pitchFamily="34" charset="0"/>
                <a:ea typeface="Aptos"/>
                <a:cs typeface="Arial" panose="020B0604020202020204" pitchFamily="34" charset="0"/>
                <a:hlinkClick r:id="rId6">
                  <a:extLst>
                    <a:ext uri="{A12FA001-AC4F-418D-AE19-62706E023703}">
                      <ahyp:hlinkClr xmlns:ahyp="http://schemas.microsoft.com/office/drawing/2018/hyperlinkcolor" val="tx"/>
                    </a:ext>
                  </a:extLst>
                </a:hlinkClick>
              </a:rPr>
              <a:t> </a:t>
            </a:r>
            <a:r>
              <a:rPr lang="en-GB" sz="2000" b="1" i="1" u="sng" kern="100" dirty="0">
                <a:solidFill>
                  <a:schemeClr val="tx2"/>
                </a:solidFill>
                <a:effectLst/>
                <a:latin typeface="Aptos"/>
                <a:ea typeface="Aptos"/>
                <a:cs typeface="Arial" panose="020B0604020202020204" pitchFamily="34" charset="0"/>
                <a:hlinkClick r:id="rId6">
                  <a:extLst>
                    <a:ext uri="{A12FA001-AC4F-418D-AE19-62706E023703}">
                      <ahyp:hlinkClr xmlns:ahyp="http://schemas.microsoft.com/office/drawing/2018/hyperlinkcolor" val="tx"/>
                    </a:ext>
                  </a:extLst>
                </a:hlinkClick>
              </a:rPr>
              <a:t>Regulatory Consulting</a:t>
            </a:r>
            <a:r>
              <a:rPr lang="en-GB" sz="2000" b="1" i="1" u="sng" kern="100" dirty="0">
                <a:solidFill>
                  <a:schemeClr val="tx2"/>
                </a:solidFill>
                <a:effectLst/>
                <a:latin typeface="Aptos"/>
                <a:ea typeface="Aptos"/>
                <a:cs typeface="Arial" panose="020B0604020202020204" pitchFamily="34" charset="0"/>
              </a:rPr>
              <a:t> </a:t>
            </a:r>
            <a:r>
              <a:rPr lang="en-GB" sz="2000" kern="100" dirty="0">
                <a:solidFill>
                  <a:schemeClr val="bg1"/>
                </a:solidFill>
                <a:effectLst/>
                <a:latin typeface="Aptos"/>
                <a:ea typeface="Aptos"/>
                <a:cs typeface="Arial" panose="020B0604020202020204" pitchFamily="34" charset="0"/>
              </a:rPr>
              <a:t>– free 30 minute </a:t>
            </a:r>
            <a:r>
              <a:rPr lang="en-GB" sz="2000" b="1" kern="100" dirty="0">
                <a:solidFill>
                  <a:schemeClr val="bg1"/>
                </a:solidFill>
                <a:effectLst/>
                <a:latin typeface="Aptos"/>
                <a:ea typeface="Aptos"/>
                <a:cs typeface="Arial" panose="020B0604020202020204" pitchFamily="34" charset="0"/>
              </a:rPr>
              <a:t>consultation</a:t>
            </a:r>
            <a:r>
              <a:rPr lang="en-GB" sz="2000" kern="100" dirty="0">
                <a:solidFill>
                  <a:schemeClr val="bg1"/>
                </a:solidFill>
                <a:effectLst/>
                <a:latin typeface="Aptos"/>
                <a:ea typeface="Aptos"/>
                <a:cs typeface="Arial" panose="020B0604020202020204" pitchFamily="34" charset="0"/>
              </a:rPr>
              <a:t> </a:t>
            </a:r>
          </a:p>
          <a:p>
            <a:pPr marL="457200">
              <a:lnSpc>
                <a:spcPct val="107000"/>
              </a:lnSpc>
              <a:spcAft>
                <a:spcPts val="800"/>
              </a:spcAft>
            </a:pPr>
            <a:r>
              <a:rPr lang="en-GB" sz="2000" b="1" i="1" u="sng" kern="100" dirty="0" err="1">
                <a:solidFill>
                  <a:schemeClr val="tx2"/>
                </a:solidFill>
                <a:effectLst/>
                <a:latin typeface="Aptos"/>
                <a:ea typeface="Aptos"/>
                <a:cs typeface="Arial" panose="020B0604020202020204" pitchFamily="34" charset="0"/>
                <a:hlinkClick r:id="rId7">
                  <a:extLst>
                    <a:ext uri="{A12FA001-AC4F-418D-AE19-62706E023703}">
                      <ahyp:hlinkClr xmlns:ahyp="http://schemas.microsoft.com/office/drawing/2018/hyperlinkcolor" val="tx"/>
                    </a:ext>
                  </a:extLst>
                </a:hlinkClick>
              </a:rPr>
              <a:t>RegMetrics</a:t>
            </a:r>
            <a:r>
              <a:rPr lang="en-GB" sz="2000" b="1" kern="100" dirty="0">
                <a:solidFill>
                  <a:schemeClr val="tx2"/>
                </a:solidFill>
                <a:effectLst/>
                <a:latin typeface="Aptos"/>
                <a:ea typeface="Aptos"/>
                <a:cs typeface="Arial" panose="020B0604020202020204" pitchFamily="34" charset="0"/>
              </a:rPr>
              <a:t> </a:t>
            </a:r>
            <a:r>
              <a:rPr lang="en-GB" sz="2000" kern="100" dirty="0">
                <a:solidFill>
                  <a:schemeClr val="bg1"/>
                </a:solidFill>
                <a:effectLst/>
                <a:latin typeface="Aptos"/>
                <a:ea typeface="Aptos"/>
                <a:cs typeface="Arial" panose="020B0604020202020204" pitchFamily="34" charset="0"/>
              </a:rPr>
              <a:t>– 15% </a:t>
            </a:r>
            <a:r>
              <a:rPr lang="en-GB" sz="2000" b="1" kern="100" dirty="0">
                <a:solidFill>
                  <a:schemeClr val="bg1"/>
                </a:solidFill>
                <a:effectLst/>
                <a:latin typeface="Aptos"/>
                <a:ea typeface="Aptos"/>
                <a:cs typeface="Arial" panose="020B0604020202020204" pitchFamily="34" charset="0"/>
              </a:rPr>
              <a:t>discount</a:t>
            </a:r>
            <a:r>
              <a:rPr lang="en-GB" sz="2000" kern="100" dirty="0">
                <a:solidFill>
                  <a:schemeClr val="bg1"/>
                </a:solidFill>
                <a:effectLst/>
                <a:latin typeface="Aptos"/>
                <a:ea typeface="Aptos"/>
                <a:cs typeface="Arial" panose="020B0604020202020204" pitchFamily="34" charset="0"/>
              </a:rPr>
              <a:t> </a:t>
            </a:r>
          </a:p>
          <a:p>
            <a:pPr marL="457200">
              <a:lnSpc>
                <a:spcPct val="107000"/>
              </a:lnSpc>
              <a:spcAft>
                <a:spcPts val="800"/>
              </a:spcAft>
            </a:pPr>
            <a:r>
              <a:rPr lang="en-GB" sz="2000" b="1" i="1" u="sng" kern="100" dirty="0">
                <a:solidFill>
                  <a:schemeClr val="tx2"/>
                </a:solidFill>
                <a:effectLst/>
                <a:latin typeface="Aptos"/>
                <a:ea typeface="Aptos"/>
                <a:cs typeface="Arial" panose="020B0604020202020204" pitchFamily="34" charset="0"/>
                <a:hlinkClick r:id="rId8">
                  <a:extLst>
                    <a:ext uri="{A12FA001-AC4F-418D-AE19-62706E023703}">
                      <ahyp:hlinkClr xmlns:ahyp="http://schemas.microsoft.com/office/drawing/2018/hyperlinkcolor" val="tx"/>
                    </a:ext>
                  </a:extLst>
                </a:hlinkClick>
              </a:rPr>
              <a:t>TOPRA Training</a:t>
            </a:r>
            <a:r>
              <a:rPr lang="en-GB" sz="2000" b="1" i="1" u="sng" kern="100" dirty="0">
                <a:solidFill>
                  <a:schemeClr val="tx2"/>
                </a:solidFill>
                <a:effectLst/>
                <a:latin typeface="Arial" panose="020B0604020202020204" pitchFamily="34" charset="0"/>
                <a:ea typeface="Aptos"/>
                <a:cs typeface="Arial" panose="020B0604020202020204" pitchFamily="34" charset="0"/>
                <a:hlinkClick r:id="rId8">
                  <a:extLst>
                    <a:ext uri="{A12FA001-AC4F-418D-AE19-62706E023703}">
                      <ahyp:hlinkClr xmlns:ahyp="http://schemas.microsoft.com/office/drawing/2018/hyperlinkcolor" val="tx"/>
                    </a:ext>
                  </a:extLst>
                </a:hlinkClick>
              </a:rPr>
              <a:t> </a:t>
            </a:r>
            <a:r>
              <a:rPr lang="en-GB" sz="2000" b="1" i="1" u="sng" kern="100" dirty="0">
                <a:solidFill>
                  <a:schemeClr val="tx2"/>
                </a:solidFill>
                <a:effectLst/>
                <a:latin typeface="Aptos"/>
                <a:ea typeface="Aptos"/>
                <a:cs typeface="Arial" panose="020B0604020202020204" pitchFamily="34" charset="0"/>
                <a:hlinkClick r:id="rId8">
                  <a:extLst>
                    <a:ext uri="{A12FA001-AC4F-418D-AE19-62706E023703}">
                      <ahyp:hlinkClr xmlns:ahyp="http://schemas.microsoft.com/office/drawing/2018/hyperlinkcolor" val="tx"/>
                    </a:ext>
                  </a:extLst>
                </a:hlinkClick>
              </a:rPr>
              <a:t>Courses</a:t>
            </a:r>
            <a:r>
              <a:rPr lang="en-GB" sz="2000" b="1" i="1" kern="100" dirty="0">
                <a:solidFill>
                  <a:schemeClr val="tx2"/>
                </a:solidFill>
                <a:effectLst/>
                <a:latin typeface="Aptos"/>
                <a:ea typeface="Aptos"/>
                <a:cs typeface="Arial" panose="020B0604020202020204" pitchFamily="34" charset="0"/>
              </a:rPr>
              <a:t> </a:t>
            </a:r>
            <a:r>
              <a:rPr lang="en-GB" sz="2000" kern="100" dirty="0">
                <a:solidFill>
                  <a:schemeClr val="tx2"/>
                </a:solidFill>
                <a:effectLst/>
                <a:latin typeface="Aptos"/>
                <a:ea typeface="Aptos"/>
                <a:cs typeface="Arial" panose="020B0604020202020204" pitchFamily="34" charset="0"/>
              </a:rPr>
              <a:t>- </a:t>
            </a:r>
            <a:r>
              <a:rPr lang="en-GB" sz="2000" kern="100" dirty="0">
                <a:solidFill>
                  <a:schemeClr val="bg1"/>
                </a:solidFill>
                <a:effectLst/>
                <a:latin typeface="Aptos"/>
                <a:ea typeface="Aptos"/>
                <a:cs typeface="Arial" panose="020B0604020202020204" pitchFamily="34" charset="0"/>
              </a:rPr>
              <a:t>10% </a:t>
            </a:r>
            <a:r>
              <a:rPr lang="en-GB" sz="2000" b="1" kern="100" dirty="0">
                <a:solidFill>
                  <a:schemeClr val="bg1"/>
                </a:solidFill>
                <a:effectLst/>
                <a:latin typeface="Aptos"/>
                <a:ea typeface="Aptos"/>
                <a:cs typeface="Arial" panose="020B0604020202020204" pitchFamily="34" charset="0"/>
              </a:rPr>
              <a:t>discount</a:t>
            </a:r>
            <a:r>
              <a:rPr lang="en-GB" sz="2000" kern="100" dirty="0">
                <a:solidFill>
                  <a:schemeClr val="bg1"/>
                </a:solidFill>
                <a:effectLst/>
                <a:latin typeface="Aptos"/>
                <a:ea typeface="Aptos"/>
                <a:cs typeface="Arial" panose="020B0604020202020204" pitchFamily="34" charset="0"/>
              </a:rPr>
              <a:t> </a:t>
            </a:r>
          </a:p>
          <a:p>
            <a:pPr marL="457200">
              <a:lnSpc>
                <a:spcPct val="107000"/>
              </a:lnSpc>
              <a:spcAft>
                <a:spcPts val="800"/>
              </a:spcAft>
            </a:pPr>
            <a:r>
              <a:rPr lang="en-GB" sz="2000" kern="100" dirty="0">
                <a:solidFill>
                  <a:schemeClr val="bg1"/>
                </a:solidFill>
                <a:latin typeface="Aptos"/>
                <a:ea typeface="Aptos"/>
                <a:cs typeface="Arial" panose="020B0604020202020204" pitchFamily="34" charset="0"/>
              </a:rPr>
              <a:t>**NEW** </a:t>
            </a:r>
            <a:r>
              <a:rPr lang="en-GB" sz="2000" b="1" i="1" kern="100" dirty="0">
                <a:solidFill>
                  <a:srgbClr val="FF0000"/>
                </a:solidFill>
                <a:latin typeface="Aptos"/>
                <a:ea typeface="Aptos"/>
                <a:cs typeface="Arial" panose="020B0604020202020204" pitchFamily="34" charset="0"/>
                <a:hlinkClick r:id="rId9">
                  <a:extLst>
                    <a:ext uri="{A12FA001-AC4F-418D-AE19-62706E023703}">
                      <ahyp:hlinkClr xmlns:ahyp="http://schemas.microsoft.com/office/drawing/2018/hyperlinkcolor" val="tx"/>
                    </a:ext>
                  </a:extLst>
                </a:hlinkClick>
              </a:rPr>
              <a:t>RAPS </a:t>
            </a:r>
            <a:r>
              <a:rPr lang="en-GB" sz="2000" b="1" i="1" kern="100" dirty="0">
                <a:solidFill>
                  <a:srgbClr val="FF0000"/>
                </a:solidFill>
                <a:latin typeface="Aptos"/>
                <a:ea typeface="Aptos"/>
                <a:cs typeface="Arial" panose="020B0604020202020204" pitchFamily="34" charset="0"/>
              </a:rPr>
              <a:t>publications and online products </a:t>
            </a:r>
            <a:r>
              <a:rPr lang="en-GB" sz="2000" kern="100" dirty="0">
                <a:solidFill>
                  <a:schemeClr val="bg1"/>
                </a:solidFill>
                <a:latin typeface="Aptos"/>
                <a:ea typeface="Aptos"/>
                <a:cs typeface="Arial" panose="020B0604020202020204" pitchFamily="34" charset="0"/>
              </a:rPr>
              <a:t>– 10% </a:t>
            </a:r>
            <a:r>
              <a:rPr lang="en-GB" sz="2000" b="1" kern="100" dirty="0">
                <a:solidFill>
                  <a:schemeClr val="bg1"/>
                </a:solidFill>
                <a:latin typeface="Aptos"/>
                <a:ea typeface="Aptos"/>
                <a:cs typeface="Arial" panose="020B0604020202020204" pitchFamily="34" charset="0"/>
              </a:rPr>
              <a:t>discount</a:t>
            </a:r>
            <a:endParaRPr lang="en-GB" sz="2000" b="1" kern="100" dirty="0">
              <a:solidFill>
                <a:schemeClr val="bg1"/>
              </a:solidFill>
              <a:effectLst/>
              <a:latin typeface="Aptos"/>
              <a:ea typeface="Aptos"/>
              <a:cs typeface="Arial" panose="020B0604020202020204" pitchFamily="34" charset="0"/>
            </a:endParaRPr>
          </a:p>
        </p:txBody>
      </p:sp>
    </p:spTree>
    <p:extLst>
      <p:ext uri="{BB962C8B-B14F-4D97-AF65-F5344CB8AC3E}">
        <p14:creationId xmlns:p14="http://schemas.microsoft.com/office/powerpoint/2010/main" val="1045369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28C624-AB76-4DA0-A4D1-44BBA57BBE25}"/>
              </a:ext>
            </a:extLst>
          </p:cNvPr>
          <p:cNvSpPr>
            <a:spLocks noGrp="1"/>
          </p:cNvSpPr>
          <p:nvPr>
            <p:ph type="body" sz="quarter" idx="10"/>
          </p:nvPr>
        </p:nvSpPr>
        <p:spPr>
          <a:xfrm>
            <a:off x="308011" y="304645"/>
            <a:ext cx="11575978" cy="1710870"/>
          </a:xfrm>
        </p:spPr>
        <p:txBody>
          <a:bodyPr/>
          <a:lstStyle/>
          <a:p>
            <a:r>
              <a:rPr lang="en-US" sz="3200"/>
              <a:t>UPDATE ON BRITISH STANDARDS PROJECTS </a:t>
            </a:r>
          </a:p>
        </p:txBody>
      </p:sp>
      <p:sp>
        <p:nvSpPr>
          <p:cNvPr id="3" name="Text Placeholder 2">
            <a:extLst>
              <a:ext uri="{FF2B5EF4-FFF2-40B4-BE49-F238E27FC236}">
                <a16:creationId xmlns:a16="http://schemas.microsoft.com/office/drawing/2014/main" id="{9EBDE8C8-02CA-1A96-35C1-2367F9CA3789}"/>
              </a:ext>
            </a:extLst>
          </p:cNvPr>
          <p:cNvSpPr>
            <a:spLocks noGrp="1"/>
          </p:cNvSpPr>
          <p:nvPr>
            <p:ph type="body" sz="quarter" idx="11"/>
          </p:nvPr>
        </p:nvSpPr>
        <p:spPr/>
        <p:txBody>
          <a:bodyPr/>
          <a:lstStyle/>
          <a:p>
            <a:endParaRPr lang="en-US"/>
          </a:p>
        </p:txBody>
      </p:sp>
      <p:graphicFrame>
        <p:nvGraphicFramePr>
          <p:cNvPr id="4" name="Table 4">
            <a:extLst>
              <a:ext uri="{FF2B5EF4-FFF2-40B4-BE49-F238E27FC236}">
                <a16:creationId xmlns:a16="http://schemas.microsoft.com/office/drawing/2014/main" id="{6AB5B5A6-78E4-4207-822D-EB8FAA16C060}"/>
              </a:ext>
            </a:extLst>
          </p:cNvPr>
          <p:cNvGraphicFramePr>
            <a:graphicFrameLocks noGrp="1"/>
          </p:cNvGraphicFramePr>
          <p:nvPr>
            <p:extLst>
              <p:ext uri="{D42A27DB-BD31-4B8C-83A1-F6EECF244321}">
                <p14:modId xmlns:p14="http://schemas.microsoft.com/office/powerpoint/2010/main" val="3355814525"/>
              </p:ext>
            </p:extLst>
          </p:nvPr>
        </p:nvGraphicFramePr>
        <p:xfrm>
          <a:off x="277089" y="1182998"/>
          <a:ext cx="10883152" cy="3971036"/>
        </p:xfrm>
        <a:graphic>
          <a:graphicData uri="http://schemas.openxmlformats.org/drawingml/2006/table">
            <a:tbl>
              <a:tblPr firstRow="1" bandRow="1">
                <a:tableStyleId>{21E4AEA4-8DFA-4A89-87EB-49C32662AFE0}</a:tableStyleId>
              </a:tblPr>
              <a:tblGrid>
                <a:gridCol w="1140893">
                  <a:extLst>
                    <a:ext uri="{9D8B030D-6E8A-4147-A177-3AD203B41FA5}">
                      <a16:colId xmlns:a16="http://schemas.microsoft.com/office/drawing/2014/main" val="1426820627"/>
                    </a:ext>
                  </a:extLst>
                </a:gridCol>
                <a:gridCol w="821635">
                  <a:extLst>
                    <a:ext uri="{9D8B030D-6E8A-4147-A177-3AD203B41FA5}">
                      <a16:colId xmlns:a16="http://schemas.microsoft.com/office/drawing/2014/main" val="881241293"/>
                    </a:ext>
                  </a:extLst>
                </a:gridCol>
                <a:gridCol w="6199836">
                  <a:extLst>
                    <a:ext uri="{9D8B030D-6E8A-4147-A177-3AD203B41FA5}">
                      <a16:colId xmlns:a16="http://schemas.microsoft.com/office/drawing/2014/main" val="3846287557"/>
                    </a:ext>
                  </a:extLst>
                </a:gridCol>
                <a:gridCol w="2720788">
                  <a:extLst>
                    <a:ext uri="{9D8B030D-6E8A-4147-A177-3AD203B41FA5}">
                      <a16:colId xmlns:a16="http://schemas.microsoft.com/office/drawing/2014/main" val="1179740090"/>
                    </a:ext>
                  </a:extLst>
                </a:gridCol>
              </a:tblGrid>
              <a:tr h="370840">
                <a:tc>
                  <a:txBody>
                    <a:bodyPr/>
                    <a:lstStyle/>
                    <a:p>
                      <a:pPr>
                        <a:lnSpc>
                          <a:spcPct val="107000"/>
                        </a:lnSpc>
                        <a:spcAft>
                          <a:spcPts val="800"/>
                        </a:spcAft>
                      </a:pPr>
                      <a:r>
                        <a:rPr lang="en-GB" sz="1400" b="1" kern="100" dirty="0">
                          <a:solidFill>
                            <a:srgbClr val="FFFFFF"/>
                          </a:solidFill>
                          <a:effectLst/>
                          <a:latin typeface="Noto Sans" panose="020B0502040204020203" pitchFamily="34" charset="0"/>
                          <a:ea typeface="Aptos" panose="02110004020202020204"/>
                          <a:cs typeface="Arial" panose="020B0604020202020204" pitchFamily="34" charset="0"/>
                        </a:rPr>
                        <a:t>Status</a:t>
                      </a:r>
                      <a:endParaRPr lang="en-GB" sz="1400" kern="100" dirty="0">
                        <a:effectLst/>
                        <a:latin typeface="Aptos" panose="02110004020202020204"/>
                        <a:ea typeface="Aptos" panose="02110004020202020204"/>
                        <a:cs typeface="Arial" panose="020B0604020202020204" pitchFamily="34" charset="0"/>
                      </a:endParaRPr>
                    </a:p>
                  </a:txBody>
                  <a:tcPr marL="68580" marR="68580" marT="0" marB="0"/>
                </a:tc>
                <a:tc>
                  <a:txBody>
                    <a:bodyPr/>
                    <a:lstStyle/>
                    <a:p>
                      <a:pPr algn="l">
                        <a:lnSpc>
                          <a:spcPct val="107000"/>
                        </a:lnSpc>
                        <a:spcAft>
                          <a:spcPts val="800"/>
                        </a:spcAft>
                      </a:pPr>
                      <a:r>
                        <a:rPr lang="en-GB" sz="1400" b="1" kern="100" dirty="0">
                          <a:solidFill>
                            <a:srgbClr val="FFFFFF"/>
                          </a:solidFill>
                          <a:effectLst/>
                          <a:latin typeface="Noto Sans" panose="020B0502040204020203" pitchFamily="34" charset="0"/>
                          <a:ea typeface="Aptos" panose="02110004020202020204"/>
                          <a:cs typeface="Arial" panose="020B0604020202020204" pitchFamily="34" charset="0"/>
                        </a:rPr>
                        <a:t>Closing Date</a:t>
                      </a:r>
                      <a:endParaRPr lang="en-GB" sz="1400" kern="100" dirty="0">
                        <a:effectLst/>
                        <a:latin typeface="Aptos" panose="02110004020202020204"/>
                        <a:ea typeface="Aptos" panose="02110004020202020204"/>
                        <a:cs typeface="Arial" panose="020B0604020202020204" pitchFamily="34" charset="0"/>
                      </a:endParaRPr>
                    </a:p>
                  </a:txBody>
                  <a:tcPr marL="68580" marR="68580" marT="0" marB="0"/>
                </a:tc>
                <a:tc>
                  <a:txBody>
                    <a:bodyPr/>
                    <a:lstStyle/>
                    <a:p>
                      <a:pPr>
                        <a:lnSpc>
                          <a:spcPct val="107000"/>
                        </a:lnSpc>
                        <a:spcAft>
                          <a:spcPts val="800"/>
                        </a:spcAft>
                      </a:pPr>
                      <a:r>
                        <a:rPr lang="en-GB" sz="1400" b="1" kern="100">
                          <a:solidFill>
                            <a:srgbClr val="FFFFFF"/>
                          </a:solidFill>
                          <a:effectLst/>
                          <a:latin typeface="Noto Sans" panose="020B0502040204020203" pitchFamily="34" charset="0"/>
                          <a:ea typeface="Aptos" panose="02110004020202020204"/>
                          <a:cs typeface="Arial" panose="020B0604020202020204" pitchFamily="34" charset="0"/>
                        </a:rPr>
                        <a:t>Description</a:t>
                      </a:r>
                      <a:endParaRPr lang="en-GB" sz="1400" kern="100">
                        <a:effectLst/>
                        <a:latin typeface="Aptos" panose="02110004020202020204"/>
                        <a:ea typeface="Aptos" panose="02110004020202020204"/>
                        <a:cs typeface="Arial" panose="020B0604020202020204" pitchFamily="34" charset="0"/>
                      </a:endParaRPr>
                    </a:p>
                  </a:txBody>
                  <a:tcPr marL="68580" marR="68580" marT="0" marB="0"/>
                </a:tc>
                <a:tc>
                  <a:txBody>
                    <a:bodyPr/>
                    <a:lstStyle/>
                    <a:p>
                      <a:pPr>
                        <a:lnSpc>
                          <a:spcPct val="107000"/>
                        </a:lnSpc>
                        <a:spcAft>
                          <a:spcPts val="800"/>
                        </a:spcAft>
                      </a:pPr>
                      <a:r>
                        <a:rPr lang="en-GB" sz="1400" b="1" kern="100">
                          <a:solidFill>
                            <a:srgbClr val="FFFFFF"/>
                          </a:solidFill>
                          <a:effectLst/>
                          <a:latin typeface="Noto Sans" panose="020B0502040204020203" pitchFamily="34" charset="0"/>
                          <a:ea typeface="Aptos" panose="02110004020202020204"/>
                          <a:cs typeface="Arial" panose="020B0604020202020204" pitchFamily="34" charset="0"/>
                        </a:rPr>
                        <a:t>Committee</a:t>
                      </a:r>
                      <a:endParaRPr lang="en-GB" sz="1400" kern="100">
                        <a:effectLst/>
                        <a:latin typeface="Aptos" panose="02110004020202020204"/>
                        <a:ea typeface="Aptos" panose="02110004020202020204"/>
                        <a:cs typeface="Arial" panose="020B0604020202020204" pitchFamily="34" charset="0"/>
                      </a:endParaRPr>
                    </a:p>
                  </a:txBody>
                  <a:tcPr marL="68580" marR="68580" marT="0" marB="0"/>
                </a:tc>
                <a:extLst>
                  <a:ext uri="{0D108BD9-81ED-4DB2-BD59-A6C34878D82A}">
                    <a16:rowId xmlns:a16="http://schemas.microsoft.com/office/drawing/2014/main" val="3810216853"/>
                  </a:ext>
                </a:extLst>
              </a:tr>
              <a:tr h="370840">
                <a:tc>
                  <a:txBody>
                    <a:bodyPr/>
                    <a:lstStyle/>
                    <a:p>
                      <a:pPr algn="l" fontAlgn="t">
                        <a:buNone/>
                      </a:pPr>
                      <a:r>
                        <a:rPr lang="en-GB" sz="1000" b="0" i="0" u="none" strike="noStrike" dirty="0">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31/12/2025</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2"/>
                        </a:rPr>
                        <a:t>BS EN ISO 1135-4:2025 </a:t>
                      </a:r>
                      <a:r>
                        <a:rPr lang="en-GB" sz="1000" b="1" i="0" u="sng" strike="noStrike" dirty="0">
                          <a:solidFill>
                            <a:srgbClr val="467886"/>
                          </a:solidFill>
                          <a:effectLst/>
                          <a:latin typeface="Noto Sans" panose="020B0502040504020204" pitchFamily="34" charset="0"/>
                          <a:hlinkClick r:id="rId2"/>
                        </a:rPr>
                        <a:t>Transfusion equipment </a:t>
                      </a:r>
                      <a:r>
                        <a:rPr lang="en-GB" sz="1000" b="0" i="0" u="sng" strike="noStrike" dirty="0">
                          <a:solidFill>
                            <a:srgbClr val="467886"/>
                          </a:solidFill>
                          <a:effectLst/>
                          <a:latin typeface="Noto Sans" panose="020B0502040504020204" pitchFamily="34" charset="0"/>
                          <a:hlinkClick r:id="rId2"/>
                        </a:rPr>
                        <a:t>for medical use. Transfusion sets for single use, gravity feed</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CH/212 - IVDs</a:t>
                      </a:r>
                    </a:p>
                  </a:txBody>
                  <a:tcPr marL="6350" marR="6350" marT="6350" marB="0"/>
                </a:tc>
                <a:extLst>
                  <a:ext uri="{0D108BD9-81ED-4DB2-BD59-A6C34878D82A}">
                    <a16:rowId xmlns:a16="http://schemas.microsoft.com/office/drawing/2014/main" val="4041228551"/>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31/12/2025</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3"/>
                        </a:rPr>
                        <a:t>BS EN ISO 1135-5:2025 </a:t>
                      </a:r>
                      <a:r>
                        <a:rPr lang="en-GB" sz="1000" b="1" i="0" u="sng" strike="noStrike" dirty="0">
                          <a:solidFill>
                            <a:srgbClr val="467886"/>
                          </a:solidFill>
                          <a:effectLst/>
                          <a:latin typeface="Noto Sans" panose="020B0502040504020204" pitchFamily="34" charset="0"/>
                          <a:hlinkClick r:id="rId3"/>
                        </a:rPr>
                        <a:t>Transfusion equipment </a:t>
                      </a:r>
                      <a:r>
                        <a:rPr lang="en-GB" sz="1000" b="0" i="0" u="sng" strike="noStrike" dirty="0">
                          <a:solidFill>
                            <a:srgbClr val="467886"/>
                          </a:solidFill>
                          <a:effectLst/>
                          <a:latin typeface="Noto Sans" panose="020B0502040504020204" pitchFamily="34" charset="0"/>
                          <a:hlinkClick r:id="rId3"/>
                        </a:rPr>
                        <a:t>for medical use. Transfusion sets for single use with pressure infusion apparatus</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CH/212 - IVDs</a:t>
                      </a:r>
                    </a:p>
                  </a:txBody>
                  <a:tcPr marL="6350" marR="6350" marT="6350" marB="0"/>
                </a:tc>
                <a:extLst>
                  <a:ext uri="{0D108BD9-81ED-4DB2-BD59-A6C34878D82A}">
                    <a16:rowId xmlns:a16="http://schemas.microsoft.com/office/drawing/2014/main" val="2647845652"/>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31/01/2026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4"/>
                        </a:rPr>
                        <a:t>BS EN IEC 60601-2-22:2020+A11:2026 </a:t>
                      </a:r>
                      <a:r>
                        <a:rPr lang="en-GB" sz="1000" b="1" i="0" u="sng" strike="noStrike" dirty="0">
                          <a:solidFill>
                            <a:srgbClr val="467886"/>
                          </a:solidFill>
                          <a:effectLst/>
                          <a:latin typeface="Noto Sans" panose="020B0502040504020204" pitchFamily="34" charset="0"/>
                          <a:hlinkClick r:id="rId4"/>
                        </a:rPr>
                        <a:t>Medical electrical equipment</a:t>
                      </a:r>
                      <a:r>
                        <a:rPr lang="en-GB" sz="1000" b="0" i="0" u="sng" strike="noStrike" dirty="0">
                          <a:solidFill>
                            <a:srgbClr val="467886"/>
                          </a:solidFill>
                          <a:effectLst/>
                          <a:latin typeface="Noto Sans" panose="020B0502040504020204" pitchFamily="34" charset="0"/>
                          <a:hlinkClick r:id="rId4"/>
                        </a:rPr>
                        <a:t>. Particular requirements for basic safety and essential performance of surgical, cosmetic, therapeutic and diagnostic laser equipment</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EPL/76 - Optical radiation safety and laser equipment</a:t>
                      </a:r>
                    </a:p>
                  </a:txBody>
                  <a:tcPr marL="6350" marR="6350" marT="6350" marB="0"/>
                </a:tc>
                <a:extLst>
                  <a:ext uri="{0D108BD9-81ED-4DB2-BD59-A6C34878D82A}">
                    <a16:rowId xmlns:a16="http://schemas.microsoft.com/office/drawing/2014/main" val="1559205955"/>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31/01/2026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5"/>
                        </a:rPr>
                        <a:t>BS EN IEC 60601-2-57:2026+A11:2026 </a:t>
                      </a:r>
                      <a:r>
                        <a:rPr lang="en-GB" sz="1000" b="1" i="0" u="sng" strike="noStrike" dirty="0">
                          <a:solidFill>
                            <a:srgbClr val="467886"/>
                          </a:solidFill>
                          <a:effectLst/>
                          <a:latin typeface="Noto Sans" panose="020B0502040504020204" pitchFamily="34" charset="0"/>
                          <a:hlinkClick r:id="rId5"/>
                        </a:rPr>
                        <a:t>Medical electrical equipment</a:t>
                      </a:r>
                      <a:r>
                        <a:rPr lang="en-GB" sz="1000" b="0" i="0" u="sng" strike="noStrike" dirty="0">
                          <a:solidFill>
                            <a:srgbClr val="467886"/>
                          </a:solidFill>
                          <a:effectLst/>
                          <a:latin typeface="Noto Sans" panose="020B0502040504020204" pitchFamily="34" charset="0"/>
                          <a:hlinkClick r:id="rId5"/>
                        </a:rPr>
                        <a:t>. Particular requirements for the basic safety and essential performance of non-laser light source equipment intended for therapeutic, diagnostic, monitoring, cosmetic and aesthetic use</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EPL/76 - Optical radiation safety and laser equipment</a:t>
                      </a:r>
                    </a:p>
                  </a:txBody>
                  <a:tcPr marL="6350" marR="6350" marT="6350" marB="0"/>
                </a:tc>
                <a:extLst>
                  <a:ext uri="{0D108BD9-81ED-4DB2-BD59-A6C34878D82A}">
                    <a16:rowId xmlns:a16="http://schemas.microsoft.com/office/drawing/2014/main" val="2727409445"/>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31/01/2026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6"/>
                        </a:rPr>
                        <a:t>BS EN ISO 11987:2026 </a:t>
                      </a:r>
                      <a:r>
                        <a:rPr lang="en-GB" sz="1000" b="1" i="0" u="sng" strike="noStrike" dirty="0">
                          <a:solidFill>
                            <a:srgbClr val="467886"/>
                          </a:solidFill>
                          <a:effectLst/>
                          <a:latin typeface="Noto Sans" panose="020B0502040504020204" pitchFamily="34" charset="0"/>
                          <a:hlinkClick r:id="rId6"/>
                        </a:rPr>
                        <a:t>Ophthalmic optics — Contact lenses </a:t>
                      </a:r>
                      <a:r>
                        <a:rPr lang="en-GB" sz="1000" b="0" i="0" u="sng" strike="noStrike" dirty="0">
                          <a:solidFill>
                            <a:srgbClr val="467886"/>
                          </a:solidFill>
                          <a:effectLst/>
                          <a:latin typeface="Noto Sans" panose="020B0502040504020204" pitchFamily="34" charset="0"/>
                          <a:hlinkClick r:id="rId6"/>
                        </a:rPr>
                        <a:t>— Determination of shelf-life</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CH/172/9 - Contact lenses and contact lens care products</a:t>
                      </a:r>
                    </a:p>
                  </a:txBody>
                  <a:tcPr marL="6350" marR="6350" marT="6350" marB="0"/>
                </a:tc>
                <a:extLst>
                  <a:ext uri="{0D108BD9-81ED-4DB2-BD59-A6C34878D82A}">
                    <a16:rowId xmlns:a16="http://schemas.microsoft.com/office/drawing/2014/main" val="562526317"/>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31/01/2026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7"/>
                        </a:rPr>
                        <a:t>BS EN ISO 11986:2026 </a:t>
                      </a:r>
                      <a:r>
                        <a:rPr lang="en-GB" sz="1000" b="1" i="0" u="sng" strike="noStrike" dirty="0">
                          <a:solidFill>
                            <a:srgbClr val="467886"/>
                          </a:solidFill>
                          <a:effectLst/>
                          <a:latin typeface="Noto Sans" panose="020B0502040504020204" pitchFamily="34" charset="0"/>
                          <a:hlinkClick r:id="rId7"/>
                        </a:rPr>
                        <a:t>Ophthalmic optics. Contact lenses and contact lens care products</a:t>
                      </a:r>
                      <a:r>
                        <a:rPr lang="en-GB" sz="1000" b="0" i="0" u="sng" strike="noStrike" dirty="0">
                          <a:solidFill>
                            <a:srgbClr val="467886"/>
                          </a:solidFill>
                          <a:effectLst/>
                          <a:latin typeface="Noto Sans" panose="020B0502040504020204" pitchFamily="34" charset="0"/>
                          <a:hlinkClick r:id="rId7"/>
                        </a:rPr>
                        <a:t>. Determination of preservative uptake and release</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CH/172/9 - Contact lenses and contact lens care products</a:t>
                      </a:r>
                    </a:p>
                  </a:txBody>
                  <a:tcPr marL="6350" marR="6350" marT="6350" marB="0"/>
                </a:tc>
                <a:extLst>
                  <a:ext uri="{0D108BD9-81ED-4DB2-BD59-A6C34878D82A}">
                    <a16:rowId xmlns:a16="http://schemas.microsoft.com/office/drawing/2014/main" val="1131486213"/>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31/01/2026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8"/>
                        </a:rPr>
                        <a:t>BS IEC 63465:2026 Calibration and quality control in the use of </a:t>
                      </a:r>
                      <a:r>
                        <a:rPr lang="en-GB" sz="1000" b="1" i="0" u="sng" strike="noStrike" dirty="0">
                          <a:solidFill>
                            <a:srgbClr val="467886"/>
                          </a:solidFill>
                          <a:effectLst/>
                          <a:latin typeface="Noto Sans" panose="020B0502040504020204" pitchFamily="34" charset="0"/>
                          <a:hlinkClick r:id="rId8"/>
                        </a:rPr>
                        <a:t>radionuclide calibrators</a:t>
                      </a:r>
                      <a:endParaRPr lang="en-GB" sz="1000" b="1"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CH/62/3 - Equipment for radiotherapy, nuclear medicine and radiation dosimetry</a:t>
                      </a:r>
                    </a:p>
                  </a:txBody>
                  <a:tcPr marL="6350" marR="6350" marT="6350" marB="0"/>
                </a:tc>
                <a:extLst>
                  <a:ext uri="{0D108BD9-81ED-4DB2-BD59-A6C34878D82A}">
                    <a16:rowId xmlns:a16="http://schemas.microsoft.com/office/drawing/2014/main" val="2757202551"/>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07/02/2026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9"/>
                        </a:rPr>
                        <a:t>BS EN ISO 18969 </a:t>
                      </a:r>
                      <a:r>
                        <a:rPr lang="en-GB" sz="1000" b="1" i="0" u="sng" strike="noStrike" dirty="0">
                          <a:solidFill>
                            <a:srgbClr val="467886"/>
                          </a:solidFill>
                          <a:effectLst/>
                          <a:latin typeface="Noto Sans" panose="020B0502040504020204" pitchFamily="34" charset="0"/>
                          <a:hlinkClick r:id="rId9"/>
                        </a:rPr>
                        <a:t>Clinical evaluation of medical devices</a:t>
                      </a:r>
                      <a:endParaRPr lang="en-GB" sz="1000" b="1"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a:solidFill>
                            <a:srgbClr val="000000"/>
                          </a:solidFill>
                          <a:effectLst/>
                          <a:latin typeface="Noto Sans" panose="020B0502040504020204" pitchFamily="34" charset="0"/>
                        </a:rPr>
                        <a:t>CH/194 - Biological evaluation of medical devices</a:t>
                      </a:r>
                    </a:p>
                  </a:txBody>
                  <a:tcPr marL="6350" marR="6350" marT="6350" marB="0"/>
                </a:tc>
                <a:extLst>
                  <a:ext uri="{0D108BD9-81ED-4DB2-BD59-A6C34878D82A}">
                    <a16:rowId xmlns:a16="http://schemas.microsoft.com/office/drawing/2014/main" val="1710406709"/>
                  </a:ext>
                </a:extLst>
              </a:tr>
              <a:tr h="370840">
                <a:tc>
                  <a:txBody>
                    <a:bodyPr/>
                    <a:lstStyle/>
                    <a:p>
                      <a:pPr algn="l" fontAlgn="t">
                        <a:buNone/>
                      </a:pPr>
                      <a:r>
                        <a:rPr lang="en-GB" sz="1000" b="0" i="0" u="none" strike="noStrike">
                          <a:solidFill>
                            <a:srgbClr val="000000"/>
                          </a:solidFill>
                          <a:effectLst/>
                          <a:latin typeface="Noto Sans" panose="020B0502040504020204" pitchFamily="34" charset="0"/>
                        </a:rPr>
                        <a:t>Published</a:t>
                      </a:r>
                    </a:p>
                  </a:txBody>
                  <a:tcPr marL="6350" marR="6350" marT="6350" marB="0"/>
                </a:tc>
                <a:tc>
                  <a:txBody>
                    <a:bodyPr/>
                    <a:lstStyle/>
                    <a:p>
                      <a:pPr algn="ctr" fontAlgn="t">
                        <a:buNone/>
                      </a:pPr>
                      <a:r>
                        <a:rPr lang="en-GB" sz="1000" b="0" i="0" u="none" strike="noStrike">
                          <a:solidFill>
                            <a:srgbClr val="000000"/>
                          </a:solidFill>
                          <a:effectLst/>
                          <a:latin typeface="Noto Sans" panose="020B0502040504020204" pitchFamily="34" charset="0"/>
                        </a:rPr>
                        <a:t>10/03/2026</a:t>
                      </a:r>
                    </a:p>
                  </a:txBody>
                  <a:tcPr marL="6350" marR="6350" marT="6350" marB="0"/>
                </a:tc>
                <a:tc>
                  <a:txBody>
                    <a:bodyPr/>
                    <a:lstStyle/>
                    <a:p>
                      <a:pPr algn="l" fontAlgn="t">
                        <a:buNone/>
                      </a:pPr>
                      <a:r>
                        <a:rPr lang="en-GB" sz="1000" b="0" i="0" u="sng" strike="noStrike" dirty="0">
                          <a:solidFill>
                            <a:srgbClr val="467886"/>
                          </a:solidFill>
                          <a:effectLst/>
                          <a:latin typeface="Noto Sans" panose="020B0502040504020204" pitchFamily="34" charset="0"/>
                          <a:hlinkClick r:id="rId10"/>
                        </a:rPr>
                        <a:t>BS EN ISO 11117:2019/</a:t>
                      </a:r>
                      <a:r>
                        <a:rPr lang="en-GB" sz="1000" b="0" i="0" u="sng" strike="noStrike" dirty="0" err="1">
                          <a:solidFill>
                            <a:srgbClr val="467886"/>
                          </a:solidFill>
                          <a:effectLst/>
                          <a:latin typeface="Noto Sans" panose="020B0502040504020204" pitchFamily="34" charset="0"/>
                          <a:hlinkClick r:id="rId10"/>
                        </a:rPr>
                        <a:t>Amd</a:t>
                      </a:r>
                      <a:r>
                        <a:rPr lang="en-GB" sz="1000" b="0" i="0" u="sng" strike="noStrike" dirty="0">
                          <a:solidFill>
                            <a:srgbClr val="467886"/>
                          </a:solidFill>
                          <a:effectLst/>
                          <a:latin typeface="Noto Sans" panose="020B0502040504020204" pitchFamily="34" charset="0"/>
                          <a:hlinkClick r:id="rId10"/>
                        </a:rPr>
                        <a:t> 1 </a:t>
                      </a:r>
                      <a:r>
                        <a:rPr lang="en-GB" sz="1000" b="1" i="0" u="sng" strike="noStrike" dirty="0">
                          <a:solidFill>
                            <a:srgbClr val="467886"/>
                          </a:solidFill>
                          <a:effectLst/>
                          <a:latin typeface="Noto Sans" panose="020B0502040504020204" pitchFamily="34" charset="0"/>
                          <a:hlinkClick r:id="rId10"/>
                        </a:rPr>
                        <a:t>Gas cylinders </a:t>
                      </a:r>
                      <a:r>
                        <a:rPr lang="en-GB" sz="1000" b="0" i="0" u="sng" strike="noStrike" dirty="0">
                          <a:solidFill>
                            <a:srgbClr val="467886"/>
                          </a:solidFill>
                          <a:effectLst/>
                          <a:latin typeface="Noto Sans" panose="020B0502040504020204" pitchFamily="34" charset="0"/>
                          <a:hlinkClick r:id="rId10"/>
                        </a:rPr>
                        <a:t>— Valve protection caps and guards — Design, construction and tests - Amendment 1: Gas cylinders — Valve protection caps and guards — Design, construction and tests — Amendment 1</a:t>
                      </a:r>
                      <a:endParaRPr lang="en-GB" sz="1000" b="0" i="0" u="sng" strike="noStrike" dirty="0">
                        <a:solidFill>
                          <a:srgbClr val="467886"/>
                        </a:solidFill>
                        <a:effectLst/>
                        <a:latin typeface="Noto Sans" panose="020B0502040504020204" pitchFamily="34" charset="0"/>
                      </a:endParaRPr>
                    </a:p>
                  </a:txBody>
                  <a:tcPr marL="6350" marR="6350" marT="6350" marB="0"/>
                </a:tc>
                <a:tc>
                  <a:txBody>
                    <a:bodyPr/>
                    <a:lstStyle/>
                    <a:p>
                      <a:pPr algn="l" fontAlgn="t">
                        <a:buNone/>
                      </a:pPr>
                      <a:r>
                        <a:rPr lang="en-GB" sz="1000" b="0" i="0" u="none" strike="noStrike" dirty="0">
                          <a:solidFill>
                            <a:srgbClr val="000000"/>
                          </a:solidFill>
                          <a:effectLst/>
                          <a:latin typeface="Noto Sans" panose="020B0502040504020204" pitchFamily="34" charset="0"/>
                        </a:rPr>
                        <a:t>PVE/3/1 - Gas containers - Valve fittings for gas containers</a:t>
                      </a:r>
                    </a:p>
                  </a:txBody>
                  <a:tcPr marL="6350" marR="6350" marT="6350" marB="0"/>
                </a:tc>
                <a:extLst>
                  <a:ext uri="{0D108BD9-81ED-4DB2-BD59-A6C34878D82A}">
                    <a16:rowId xmlns:a16="http://schemas.microsoft.com/office/drawing/2014/main" val="207914264"/>
                  </a:ext>
                </a:extLst>
              </a:tr>
            </a:tbl>
          </a:graphicData>
        </a:graphic>
      </p:graphicFrame>
      <p:pic>
        <p:nvPicPr>
          <p:cNvPr id="5" name="Picture 4" descr="A black square with white text&#10;&#10;Description automatically generated">
            <a:extLst>
              <a:ext uri="{FF2B5EF4-FFF2-40B4-BE49-F238E27FC236}">
                <a16:creationId xmlns:a16="http://schemas.microsoft.com/office/drawing/2014/main" id="{2246EC80-6EF3-4B93-9BCB-CC89508B4D29}"/>
              </a:ext>
            </a:extLst>
          </p:cNvPr>
          <p:cNvPicPr/>
          <p:nvPr/>
        </p:nvPicPr>
        <p:blipFill>
          <a:blip r:embed="rId11" cstate="print">
            <a:extLst>
              <a:ext uri="{28A0092B-C50C-407E-A947-70E740481C1C}">
                <a14:useLocalDpi xmlns:a14="http://schemas.microsoft.com/office/drawing/2010/main" val="0"/>
              </a:ext>
            </a:extLst>
          </a:blip>
          <a:stretch>
            <a:fillRect/>
          </a:stretch>
        </p:blipFill>
        <p:spPr bwMode="auto">
          <a:xfrm>
            <a:off x="11078101" y="163009"/>
            <a:ext cx="918951" cy="796396"/>
          </a:xfrm>
          <a:prstGeom prst="rect">
            <a:avLst/>
          </a:prstGeom>
        </p:spPr>
      </p:pic>
    </p:spTree>
    <p:extLst>
      <p:ext uri="{BB962C8B-B14F-4D97-AF65-F5344CB8AC3E}">
        <p14:creationId xmlns:p14="http://schemas.microsoft.com/office/powerpoint/2010/main" val="505208695"/>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E5064E"/>
      </a:dk2>
      <a:lt2>
        <a:srgbClr val="0D3E67"/>
      </a:lt2>
      <a:accent1>
        <a:srgbClr val="63666B"/>
      </a:accent1>
      <a:accent2>
        <a:srgbClr val="0097B7"/>
      </a:accent2>
      <a:accent3>
        <a:srgbClr val="B2A0C3"/>
      </a:accent3>
      <a:accent4>
        <a:srgbClr val="85B2C2"/>
      </a:accent4>
      <a:accent5>
        <a:srgbClr val="C1D677"/>
      </a:accent5>
      <a:accent6>
        <a:srgbClr val="F6DB44"/>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2195344A978B4AA00FB5C5FC95C7EC" ma:contentTypeVersion="15" ma:contentTypeDescription="Create a new document." ma:contentTypeScope="" ma:versionID="6f662acd1e155a5027018522f8d52ad9">
  <xsd:schema xmlns:xsd="http://www.w3.org/2001/XMLSchema" xmlns:xs="http://www.w3.org/2001/XMLSchema" xmlns:p="http://schemas.microsoft.com/office/2006/metadata/properties" xmlns:ns2="990d1a7c-f231-4cc7-a551-e5c9c0a116ea" xmlns:ns3="ac915043-8d39-4b71-b0c9-5703f9bfdcc6" targetNamespace="http://schemas.microsoft.com/office/2006/metadata/properties" ma:root="true" ma:fieldsID="e14bfa687eca2f736752b65e177166ce" ns2:_="" ns3:_="">
    <xsd:import namespace="990d1a7c-f231-4cc7-a551-e5c9c0a116ea"/>
    <xsd:import namespace="ac915043-8d39-4b71-b0c9-5703f9bfdcc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0d1a7c-f231-4cc7-a551-e5c9c0a116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6458015-470d-45e1-9d42-130c3db82147"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915043-8d39-4b71-b0c9-5703f9bfdcc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9ed030b-6caa-4a78-8d79-e37f48d9d97e}" ma:internalName="TaxCatchAll" ma:showField="CatchAllData" ma:web="ac915043-8d39-4b71-b0c9-5703f9bfdc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c915043-8d39-4b71-b0c9-5703f9bfdcc6" xsi:nil="true"/>
    <lcf76f155ced4ddcb4097134ff3c332f xmlns="990d1a7c-f231-4cc7-a551-e5c9c0a116e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50A40B0-B299-40AF-AE1B-74D3534AAE9B}">
  <ds:schemaRefs>
    <ds:schemaRef ds:uri="990d1a7c-f231-4cc7-a551-e5c9c0a116ea"/>
    <ds:schemaRef ds:uri="ac915043-8d39-4b71-b0c9-5703f9bfdcc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ABB5059-C8B6-4E6D-B8F8-12559D10E25B}">
  <ds:schemaRefs>
    <ds:schemaRef ds:uri="http://schemas.microsoft.com/sharepoint/v3/contenttype/forms"/>
  </ds:schemaRefs>
</ds:datastoreItem>
</file>

<file path=customXml/itemProps3.xml><?xml version="1.0" encoding="utf-8"?>
<ds:datastoreItem xmlns:ds="http://schemas.openxmlformats.org/officeDocument/2006/customXml" ds:itemID="{C7B105FA-23AB-4296-AEED-C8D08BBB129D}">
  <ds:schemaRefs>
    <ds:schemaRef ds:uri="990d1a7c-f231-4cc7-a551-e5c9c0a116ea"/>
    <ds:schemaRef ds:uri="ac915043-8d39-4b71-b0c9-5703f9bfdcc6"/>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1054</TotalTime>
  <Words>3893</Words>
  <Application>Microsoft Office PowerPoint</Application>
  <PresentationFormat>Widescreen</PresentationFormat>
  <Paragraphs>344</Paragraphs>
  <Slides>25</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25</vt:i4>
      </vt:variant>
    </vt:vector>
  </HeadingPairs>
  <TitlesOfParts>
    <vt:vector size="40" baseType="lpstr">
      <vt:lpstr>Aptos</vt:lpstr>
      <vt:lpstr>Aptos Display</vt:lpstr>
      <vt:lpstr>Arial</vt:lpstr>
      <vt:lpstr>Calibri</vt:lpstr>
      <vt:lpstr>Helvetica</vt:lpstr>
      <vt:lpstr>inherit</vt:lpstr>
      <vt:lpstr>Noto Sans</vt:lpstr>
      <vt:lpstr>roboto</vt:lpstr>
      <vt:lpstr>roboto</vt:lpstr>
      <vt:lpstr>Roboto Condensed</vt:lpstr>
      <vt:lpstr>Roboto Medium</vt:lpstr>
      <vt:lpstr>Segoe UI</vt:lpstr>
      <vt:lpstr>Segoe UI Emoji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Shembry</dc:creator>
  <cp:lastModifiedBy>Jonathan Evans</cp:lastModifiedBy>
  <cp:revision>4</cp:revision>
  <dcterms:created xsi:type="dcterms:W3CDTF">2024-11-28T10:43:36Z</dcterms:created>
  <dcterms:modified xsi:type="dcterms:W3CDTF">2026-02-11T18:40:10Z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0x0101002A2195344A978B4AA00FB5C5FC95C7EC</vt:lpwstr>
  </property>
  <property fmtid="{D5CDD505-2E9C-101B-9397-08002B2CF9AE}" pid="3" name="MediaServiceImageTags">
    <vt:lpwstr/>
  </property>
</Properties>
</file>